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23" r:id="rId1"/>
  </p:sldMasterIdLst>
  <p:notesMasterIdLst>
    <p:notesMasterId r:id="rId13"/>
  </p:notesMasterIdLst>
  <p:handoutMasterIdLst>
    <p:handoutMasterId r:id="rId14"/>
  </p:handoutMasterIdLst>
  <p:sldIdLst>
    <p:sldId id="367" r:id="rId2"/>
    <p:sldId id="1366" r:id="rId3"/>
    <p:sldId id="1405" r:id="rId4"/>
    <p:sldId id="1406" r:id="rId5"/>
    <p:sldId id="1404" r:id="rId6"/>
    <p:sldId id="1420" r:id="rId7"/>
    <p:sldId id="1392" r:id="rId8"/>
    <p:sldId id="1423" r:id="rId9"/>
    <p:sldId id="1407" r:id="rId10"/>
    <p:sldId id="1422" r:id="rId11"/>
    <p:sldId id="368" r:id="rId12"/>
  </p:sldIdLst>
  <p:sldSz cx="12192000" cy="6858000"/>
  <p:notesSz cx="10234613" cy="71040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orient="horz" pos="768" userDrawn="1">
          <p15:clr>
            <a:srgbClr val="A4A3A4"/>
          </p15:clr>
        </p15:guide>
        <p15:guide id="3" orient="horz" pos="4080" userDrawn="1">
          <p15:clr>
            <a:srgbClr val="A4A3A4"/>
          </p15:clr>
        </p15:guide>
        <p15:guide id="4" orient="horz" pos="2400" userDrawn="1">
          <p15:clr>
            <a:srgbClr val="A4A3A4"/>
          </p15:clr>
        </p15:guide>
        <p15:guide id="5" orient="horz" pos="1008" userDrawn="1">
          <p15:clr>
            <a:srgbClr val="A4A3A4"/>
          </p15:clr>
        </p15:guide>
        <p15:guide id="6" orient="horz" pos="3888" userDrawn="1">
          <p15:clr>
            <a:srgbClr val="A4A3A4"/>
          </p15:clr>
        </p15:guide>
        <p15:guide id="7" orient="horz" pos="4176" userDrawn="1">
          <p15:clr>
            <a:srgbClr val="A4A3A4"/>
          </p15:clr>
        </p15:guide>
        <p15:guide id="8" orient="horz" pos="2840" userDrawn="1">
          <p15:clr>
            <a:srgbClr val="A4A3A4"/>
          </p15:clr>
        </p15:guide>
        <p15:guide id="9" orient="horz" pos="2736" userDrawn="1">
          <p15:clr>
            <a:srgbClr val="A4A3A4"/>
          </p15:clr>
        </p15:guide>
        <p15:guide id="10" pos="7056" userDrawn="1">
          <p15:clr>
            <a:srgbClr val="A4A3A4"/>
          </p15:clr>
        </p15:guide>
        <p15:guide id="11" pos="4032" userDrawn="1">
          <p15:clr>
            <a:srgbClr val="A4A3A4"/>
          </p15:clr>
        </p15:guide>
        <p15:guide id="12" pos="2160" userDrawn="1">
          <p15:clr>
            <a:srgbClr val="A4A3A4"/>
          </p15:clr>
        </p15:guide>
        <p15:guide id="13" pos="240" userDrawn="1">
          <p15:clr>
            <a:srgbClr val="A4A3A4"/>
          </p15:clr>
        </p15:guide>
        <p15:guide id="14" pos="6480" userDrawn="1">
          <p15:clr>
            <a:srgbClr val="A4A3A4"/>
          </p15:clr>
        </p15:guide>
        <p15:guide id="15" pos="624" userDrawn="1">
          <p15:clr>
            <a:srgbClr val="A4A3A4"/>
          </p15:clr>
        </p15:guide>
        <p15:guide id="16" pos="5184" userDrawn="1">
          <p15:clr>
            <a:srgbClr val="A4A3A4"/>
          </p15:clr>
        </p15:guide>
        <p15:guide id="17" pos="29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" initials="S" lastIdx="1" clrIdx="0">
    <p:extLst>
      <p:ext uri="{19B8F6BF-5375-455C-9EA6-DF929625EA0E}">
        <p15:presenceInfo xmlns:p15="http://schemas.microsoft.com/office/powerpoint/2012/main" userId="S::Yang.Shan@grc-engineering.com::72453872-c0c9-4d8a-8bf7-1b22ef263904" providerId="AD"/>
      </p:ext>
    </p:extLst>
  </p:cmAuthor>
  <p:cmAuthor id="2" name="Zhang, Yongshou" initials="ZY" lastIdx="1" clrIdx="1">
    <p:extLst>
      <p:ext uri="{19B8F6BF-5375-455C-9EA6-DF929625EA0E}">
        <p15:presenceInfo xmlns:p15="http://schemas.microsoft.com/office/powerpoint/2012/main" userId="S::Zhang.Yongshou@grce-tech.com::0419b6c6-d9c8-4427-82e8-adbc7f03121a" providerId="AD"/>
      </p:ext>
    </p:extLst>
  </p:cmAuthor>
  <p:cmAuthor id="3" name="Peng, Bing" initials="PB" lastIdx="1" clrIdx="2">
    <p:extLst>
      <p:ext uri="{19B8F6BF-5375-455C-9EA6-DF929625EA0E}">
        <p15:presenceInfo xmlns:p15="http://schemas.microsoft.com/office/powerpoint/2012/main" userId="S::Peng.bing@grce-tech.com::6ec4556e-d3ee-4a07-a2a8-6ce05ebaeb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011"/>
    <a:srgbClr val="008784"/>
    <a:srgbClr val="339966"/>
    <a:srgbClr val="E7EDED"/>
    <a:srgbClr val="00C8C3"/>
    <a:srgbClr val="F47C22"/>
    <a:srgbClr val="006563"/>
    <a:srgbClr val="FFFFFF"/>
    <a:srgbClr val="BFBF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2" autoAdjust="0"/>
    <p:restoredTop sz="93825" autoAdjust="0"/>
  </p:normalViewPr>
  <p:slideViewPr>
    <p:cSldViewPr snapToObjects="1">
      <p:cViewPr>
        <p:scale>
          <a:sx n="100" d="100"/>
          <a:sy n="100" d="100"/>
        </p:scale>
        <p:origin x="916" y="128"/>
      </p:cViewPr>
      <p:guideLst>
        <p:guide orient="horz" pos="232"/>
        <p:guide orient="horz" pos="768"/>
        <p:guide orient="horz" pos="4080"/>
        <p:guide orient="horz" pos="2400"/>
        <p:guide orient="horz" pos="1008"/>
        <p:guide orient="horz" pos="3888"/>
        <p:guide orient="horz" pos="4176"/>
        <p:guide orient="horz" pos="2840"/>
        <p:guide orient="horz" pos="2736"/>
        <p:guide pos="7056"/>
        <p:guide pos="4032"/>
        <p:guide pos="2160"/>
        <p:guide pos="240"/>
        <p:guide pos="6480"/>
        <p:guide pos="624"/>
        <p:guide pos="5184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4" d="100"/>
          <a:sy n="114" d="100"/>
        </p:scale>
        <p:origin x="728" y="68"/>
      </p:cViewPr>
      <p:guideLst>
        <p:guide orient="horz" pos="2238"/>
        <p:guide pos="32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797251" y="0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D3A6CB23-EADC-4C45-BE11-B4FBCC8B806F}" type="datetimeFigureOut">
              <a:rPr lang="de-DE" smtClean="0"/>
              <a:pPr/>
              <a:t>22.01.2026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6747627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797251" y="6747627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A2959A55-0C7A-4552-8962-DD14A99E93A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952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51" y="0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B53C76C1-6E7F-4D5C-A5E0-DB9C7F995788}" type="datetimeFigureOut">
              <a:rPr lang="de-DE" smtClean="0"/>
              <a:pPr/>
              <a:t>22.01.2026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5513" cy="2665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3" y="3374436"/>
            <a:ext cx="8187690" cy="3196828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" y="6747627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51" y="6747627"/>
            <a:ext cx="4434999" cy="3552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18F83111-2B36-48F7-9DAB-E4E916231AC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22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83111-2B36-48F7-9DAB-E4E916231AC3}" type="slidenum">
              <a:rPr lang="de-DE" smtClean="0"/>
              <a:pPr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78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83111-2B36-48F7-9DAB-E4E916231AC3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56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7958">
              <a:defRPr/>
            </a:pPr>
            <a:fld id="{B05CA493-8C42-407B-918C-41D98107750D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7958">
                <a:defRPr/>
              </a:pPr>
              <a:t>4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490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83111-2B36-48F7-9DAB-E4E916231AC3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42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83111-2B36-48F7-9DAB-E4E916231AC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57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Bild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0" y="6004354"/>
            <a:ext cx="12192000" cy="85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694267" y="4500000"/>
            <a:ext cx="10800000" cy="999276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de-DE" sz="3000" baseline="0" dirty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de-DE" dirty="0"/>
              <a:t>点击添加标题</a:t>
            </a:r>
            <a:endParaRPr lang="de-DE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94267" y="5499277"/>
            <a:ext cx="10800000" cy="360048"/>
          </a:xfrm>
        </p:spPr>
        <p:txBody>
          <a:bodyPr anchor="t"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de-DE" dirty="0"/>
              <a:t>点击添加副标题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696000" y="6250205"/>
            <a:ext cx="4800640" cy="260632"/>
          </a:xfrm>
          <a:prstGeom prst="rect">
            <a:avLst/>
          </a:prstGeom>
        </p:spPr>
        <p:txBody>
          <a:bodyPr/>
          <a:lstStyle/>
          <a:p>
            <a:r>
              <a:rPr lang="zh-CN" altLang="de-DE" dirty="0">
                <a:solidFill>
                  <a:srgbClr val="5D656C"/>
                </a:solidFill>
              </a:rPr>
              <a:t>点击添加脚注</a:t>
            </a:r>
          </a:p>
        </p:txBody>
      </p:sp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9897FAF9-AF3F-43C2-94D0-E2D27380C8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250204"/>
            <a:ext cx="2133600" cy="3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Bil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"/>
          <p:cNvSpPr/>
          <p:nvPr userDrawn="1"/>
        </p:nvSpPr>
        <p:spPr>
          <a:xfrm>
            <a:off x="0" y="6004354"/>
            <a:ext cx="12192000" cy="85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1"/>
          </p:nvPr>
        </p:nvSpPr>
        <p:spPr>
          <a:xfrm>
            <a:off x="696000" y="6249600"/>
            <a:ext cx="4800640" cy="260632"/>
          </a:xfrm>
          <a:prstGeom prst="rect">
            <a:avLst/>
          </a:prstGeom>
        </p:spPr>
        <p:txBody>
          <a:bodyPr/>
          <a:lstStyle/>
          <a:p>
            <a:r>
              <a:rPr lang="zh-CN" altLang="de-DE" dirty="0">
                <a:solidFill>
                  <a:srgbClr val="5D656C"/>
                </a:solidFill>
              </a:rPr>
              <a:t>点击添加脚注</a:t>
            </a:r>
          </a:p>
        </p:txBody>
      </p:sp>
      <p:sp>
        <p:nvSpPr>
          <p:cNvPr id="12" name="Titel"/>
          <p:cNvSpPr>
            <a:spLocks noGrp="1"/>
          </p:cNvSpPr>
          <p:nvPr>
            <p:ph type="title" hasCustomPrompt="1"/>
          </p:nvPr>
        </p:nvSpPr>
        <p:spPr>
          <a:xfrm>
            <a:off x="694267" y="4500000"/>
            <a:ext cx="10800000" cy="999276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de-DE" sz="3000" baseline="0" dirty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de-DE" dirty="0"/>
              <a:t>点击添加标题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94267" y="5499277"/>
            <a:ext cx="10800000" cy="360048"/>
          </a:xfrm>
        </p:spPr>
        <p:txBody>
          <a:bodyPr anchor="t"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de-DE" dirty="0"/>
              <a:t>点击添加副标题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74A02D4C-E0E3-40A1-A4D3-3988FA7171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250204"/>
            <a:ext cx="2133600" cy="3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3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"/>
          <p:cNvSpPr/>
          <p:nvPr userDrawn="1"/>
        </p:nvSpPr>
        <p:spPr>
          <a:xfrm>
            <a:off x="0" y="6004354"/>
            <a:ext cx="12192000" cy="85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FFFFFF"/>
              </a:solidFill>
            </a:endParaRPr>
          </a:p>
        </p:txBody>
      </p:sp>
      <p:pic>
        <p:nvPicPr>
          <p:cNvPr id="8" name="image 308"/>
          <p:cNvPicPr>
            <a:picLocks noChangeAspect="1"/>
          </p:cNvPicPr>
          <p:nvPr userDrawn="1"/>
        </p:nvPicPr>
        <p:blipFill>
          <a:blip r:embed="rId2">
            <a:alphaModFix amt="50196"/>
          </a:blip>
          <a:srcRect/>
          <a:stretch>
            <a:fillRect/>
          </a:stretch>
        </p:blipFill>
        <p:spPr>
          <a:xfrm>
            <a:off x="2552700" y="3211860"/>
            <a:ext cx="7086600" cy="349250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387347" y="361949"/>
            <a:ext cx="11449050" cy="3067051"/>
            <a:chOff x="387347" y="361949"/>
            <a:chExt cx="11449050" cy="3067051"/>
          </a:xfrm>
        </p:grpSpPr>
        <p:pic>
          <p:nvPicPr>
            <p:cNvPr id="11" name="image 301"/>
            <p:cNvPicPr>
              <a:picLocks noChangeAspect="1"/>
            </p:cNvPicPr>
            <p:nvPr/>
          </p:nvPicPr>
          <p:blipFill>
            <a:blip r:embed="rId3"/>
            <a:srcRect t="28535" b="28535"/>
            <a:stretch>
              <a:fillRect/>
            </a:stretch>
          </p:blipFill>
          <p:spPr>
            <a:xfrm rot="-10800000" flipV="1">
              <a:off x="387347" y="361950"/>
              <a:ext cx="11449050" cy="3067050"/>
            </a:xfrm>
            <a:prstGeom prst="rect">
              <a:avLst/>
            </a:prstGeom>
          </p:spPr>
        </p:pic>
        <p:pic>
          <p:nvPicPr>
            <p:cNvPr id="15" name="image 302"/>
            <p:cNvPicPr>
              <a:picLocks noChangeAspect="1"/>
            </p:cNvPicPr>
            <p:nvPr/>
          </p:nvPicPr>
          <p:blipFill>
            <a:blip r:embed="rId4">
              <a:alphaModFix amt="70196"/>
            </a:blip>
            <a:srcRect/>
            <a:stretch>
              <a:fillRect/>
            </a:stretch>
          </p:blipFill>
          <p:spPr>
            <a:xfrm>
              <a:off x="387347" y="1657349"/>
              <a:ext cx="11423649" cy="1771651"/>
            </a:xfrm>
            <a:prstGeom prst="rect">
              <a:avLst/>
            </a:prstGeom>
          </p:spPr>
        </p:pic>
        <p:pic>
          <p:nvPicPr>
            <p:cNvPr id="16" name="image 303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rcRect/>
            <a:stretch>
              <a:fillRect/>
            </a:stretch>
          </p:blipFill>
          <p:spPr>
            <a:xfrm>
              <a:off x="391156" y="361949"/>
              <a:ext cx="3933185" cy="3048000"/>
            </a:xfrm>
            <a:prstGeom prst="rect">
              <a:avLst/>
            </a:prstGeom>
          </p:spPr>
        </p:pic>
        <p:pic>
          <p:nvPicPr>
            <p:cNvPr id="17" name="image 304"/>
            <p:cNvPicPr>
              <a:picLocks noChangeAspect="1"/>
            </p:cNvPicPr>
            <p:nvPr/>
          </p:nvPicPr>
          <p:blipFill>
            <a:blip r:embed="rId6">
              <a:alphaModFix amt="30196"/>
            </a:blip>
            <a:srcRect/>
            <a:stretch>
              <a:fillRect/>
            </a:stretch>
          </p:blipFill>
          <p:spPr>
            <a:xfrm>
              <a:off x="3279549" y="380962"/>
              <a:ext cx="1584590" cy="3047983"/>
            </a:xfrm>
            <a:prstGeom prst="rect">
              <a:avLst/>
            </a:prstGeom>
          </p:spPr>
        </p:pic>
        <p:sp>
          <p:nvSpPr>
            <p:cNvPr id="19" name="Object 307"/>
            <p:cNvSpPr txBox="1"/>
            <p:nvPr/>
          </p:nvSpPr>
          <p:spPr>
            <a:xfrm>
              <a:off x="802234" y="937219"/>
              <a:ext cx="5141366" cy="65011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en-US" altLang="zh-CN" sz="4000" dirty="0">
                  <a:solidFill>
                    <a:srgbClr val="FFFFFF"/>
                  </a:solidFill>
                  <a:latin typeface="Castellar" panose="020A0402060406010301" pitchFamily="18" charset="0"/>
                  <a:ea typeface="思源黑体 CN" panose="020B0500000000000000" pitchFamily="34" charset="-122"/>
                </a:rPr>
                <a:t>PART</a:t>
              </a:r>
              <a:endParaRPr lang="zh-CN" altLang="en-US" sz="500" dirty="0">
                <a:latin typeface="Castellar" panose="020A0402060406010301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93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C347185-ADC6-40A4-89A0-C519CC371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954" t="13236" r="9673" b="18304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4" name="Rechteck"/>
          <p:cNvSpPr/>
          <p:nvPr userDrawn="1"/>
        </p:nvSpPr>
        <p:spPr>
          <a:xfrm>
            <a:off x="9648394" y="6004354"/>
            <a:ext cx="2543605" cy="85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FFFFFF"/>
              </a:solidFill>
            </a:endParaRPr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B922A369-2318-4DEA-B862-637C65A1F6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250204"/>
            <a:ext cx="2133600" cy="3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6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新能源资源 2">
            <a:extLst>
              <a:ext uri="{FF2B5EF4-FFF2-40B4-BE49-F238E27FC236}">
                <a16:creationId xmlns:a16="http://schemas.microsoft.com/office/drawing/2014/main" id="{93F32CFA-49A2-44CF-B0C1-5DCF7A1D5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954" t="13236" r="9673" b="18304"/>
          <a:stretch>
            <a:fillRect/>
          </a:stretch>
        </p:blipFill>
        <p:spPr>
          <a:xfrm>
            <a:off x="-6350" y="0"/>
            <a:ext cx="12191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0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4FC57BC-B41A-4106-B27B-4CA2EE0694EF}"/>
              </a:ext>
            </a:extLst>
          </p:cNvPr>
          <p:cNvSpPr/>
          <p:nvPr userDrawn="1"/>
        </p:nvSpPr>
        <p:spPr>
          <a:xfrm>
            <a:off x="0" y="0"/>
            <a:ext cx="12192000" cy="737235"/>
          </a:xfrm>
          <a:prstGeom prst="rect">
            <a:avLst/>
          </a:prstGeom>
          <a:gradFill>
            <a:gsLst>
              <a:gs pos="28000">
                <a:srgbClr val="11867A"/>
              </a:gs>
              <a:gs pos="100000">
                <a:srgbClr val="F4FAF8"/>
              </a:gs>
            </a:gsLst>
            <a:lin ang="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Inhaltsplatzhalter 1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>
              <a:defRPr>
                <a:latin typeface="思源黑体 CN" panose="020B0500000000000000" pitchFamily="34" charset="-122"/>
                <a:ea typeface="思源黑体 CN" panose="020B0500000000000000" pitchFamily="34" charset="-122"/>
              </a:defRPr>
            </a:lvl1pPr>
            <a:lvl2pPr>
              <a:defRPr>
                <a:latin typeface="思源黑体 CN" panose="020B0500000000000000" pitchFamily="34" charset="-122"/>
                <a:ea typeface="思源黑体 CN" panose="020B0500000000000000" pitchFamily="34" charset="-122"/>
              </a:defRPr>
            </a:lvl2pPr>
            <a:lvl3pPr>
              <a:defRPr>
                <a:latin typeface="思源黑体 CN" panose="020B0500000000000000" pitchFamily="34" charset="-122"/>
                <a:ea typeface="思源黑体 CN" panose="020B0500000000000000" pitchFamily="34" charset="-122"/>
              </a:defRPr>
            </a:lvl3pPr>
            <a:lvl4pPr>
              <a:defRPr>
                <a:latin typeface="思源黑体 CN" panose="020B0500000000000000" pitchFamily="34" charset="-122"/>
                <a:ea typeface="思源黑体 CN" panose="020B0500000000000000" pitchFamily="34" charset="-122"/>
              </a:defRPr>
            </a:lvl4pPr>
            <a:lvl5pPr>
              <a:defRPr>
                <a:latin typeface="思源黑体 CN" panose="020B0500000000000000" pitchFamily="34" charset="-122"/>
                <a:ea typeface="思源黑体 CN" panose="020B0500000000000000" pitchFamily="34" charset="-122"/>
              </a:defRPr>
            </a:lvl5pPr>
          </a:lstStyle>
          <a:p>
            <a:pPr lvl="0"/>
            <a:r>
              <a:rPr lang="zh-CN" altLang="de-DE" noProof="0" dirty="0"/>
              <a:t>文本编辑（第一层）</a:t>
            </a:r>
            <a:endParaRPr lang="de-DE" altLang="zh-CN" noProof="0" dirty="0"/>
          </a:p>
          <a:p>
            <a:pPr lvl="1"/>
            <a:r>
              <a:rPr lang="zh-CN" altLang="de-DE" noProof="0" dirty="0"/>
              <a:t>第二层</a:t>
            </a:r>
            <a:endParaRPr lang="de-DE" altLang="zh-CN" noProof="0" dirty="0"/>
          </a:p>
          <a:p>
            <a:pPr lvl="2"/>
            <a:r>
              <a:rPr lang="zh-CN" altLang="de-DE" noProof="0" dirty="0"/>
              <a:t>第三层</a:t>
            </a:r>
            <a:endParaRPr lang="de-DE" altLang="zh-CN" noProof="0" dirty="0"/>
          </a:p>
          <a:p>
            <a:pPr lvl="3"/>
            <a:r>
              <a:rPr lang="zh-CN" altLang="de-DE" noProof="0" dirty="0"/>
              <a:t>第四层</a:t>
            </a:r>
            <a:endParaRPr lang="de-DE" altLang="zh-CN" noProof="0" dirty="0"/>
          </a:p>
          <a:p>
            <a:pPr lvl="4"/>
            <a:r>
              <a:rPr lang="zh-CN" altLang="de-DE" noProof="0" dirty="0"/>
              <a:t>第五层</a:t>
            </a:r>
          </a:p>
        </p:txBody>
      </p:sp>
      <p:sp>
        <p:nvSpPr>
          <p:cNvPr id="6" name="Titel">
            <a:extLst>
              <a:ext uri="{FF2B5EF4-FFF2-40B4-BE49-F238E27FC236}">
                <a16:creationId xmlns:a16="http://schemas.microsoft.com/office/drawing/2014/main" id="{148142E8-4046-4EC7-BA42-543AA0480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" y="101917"/>
            <a:ext cx="10801733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defRPr>
            </a:lvl1pPr>
          </a:lstStyle>
          <a:p>
            <a:r>
              <a:rPr lang="zh-CN" altLang="de-DE" dirty="0"/>
              <a:t>点击编辑标题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03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Bogen tuerkis" descr="R:\01 Kunden       A B C\atesteo\05_mar-komm\05_powerpoint\03_bilder\atesteo_ppt-bogen-unten_254x165mm_v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252" y="6142875"/>
            <a:ext cx="12192000" cy="72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"/>
          <p:cNvSpPr>
            <a:spLocks noGrp="1"/>
          </p:cNvSpPr>
          <p:nvPr>
            <p:ph type="title"/>
          </p:nvPr>
        </p:nvSpPr>
        <p:spPr>
          <a:xfrm>
            <a:off x="696000" y="360001"/>
            <a:ext cx="10801733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de-DE" noProof="0" dirty="0"/>
              <a:t>点击编辑标题</a:t>
            </a:r>
          </a:p>
        </p:txBody>
      </p:sp>
      <p:sp>
        <p:nvSpPr>
          <p:cNvPr id="3" name="Textplatzhalter"/>
          <p:cNvSpPr>
            <a:spLocks noGrp="1"/>
          </p:cNvSpPr>
          <p:nvPr>
            <p:ph type="body" idx="1"/>
          </p:nvPr>
        </p:nvSpPr>
        <p:spPr>
          <a:xfrm>
            <a:off x="694267" y="1260000"/>
            <a:ext cx="10800000" cy="48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de-DE" noProof="0" dirty="0"/>
              <a:t>文本编辑（第一层）</a:t>
            </a:r>
            <a:endParaRPr lang="de-DE" altLang="zh-CN" noProof="0" dirty="0"/>
          </a:p>
          <a:p>
            <a:pPr lvl="1"/>
            <a:r>
              <a:rPr lang="zh-CN" altLang="de-DE" noProof="0" dirty="0"/>
              <a:t>第二层</a:t>
            </a:r>
            <a:endParaRPr lang="de-DE" altLang="zh-CN" noProof="0" dirty="0"/>
          </a:p>
          <a:p>
            <a:pPr lvl="2"/>
            <a:r>
              <a:rPr lang="zh-CN" altLang="de-DE" noProof="0" dirty="0"/>
              <a:t>第三层</a:t>
            </a:r>
            <a:endParaRPr lang="de-DE" altLang="zh-CN" noProof="0" dirty="0"/>
          </a:p>
          <a:p>
            <a:pPr lvl="3"/>
            <a:r>
              <a:rPr lang="zh-CN" altLang="de-DE" noProof="0" dirty="0"/>
              <a:t>第四层</a:t>
            </a:r>
            <a:endParaRPr lang="de-DE" altLang="zh-CN" noProof="0" dirty="0"/>
          </a:p>
          <a:p>
            <a:pPr lvl="4"/>
            <a:r>
              <a:rPr lang="zh-CN" altLang="de-DE" noProof="0" dirty="0"/>
              <a:t>第五层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-3265248" y="3763196"/>
            <a:ext cx="3000400" cy="100718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72000" tIns="72000" rIns="72000" bIns="72000" rtlCol="0">
            <a:spAutoFit/>
          </a:bodyPr>
          <a:lstStyle/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zh-CN" altLang="de-DE" sz="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字体和字体大小</a:t>
            </a:r>
            <a:br>
              <a:rPr lang="de-DE" sz="800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26pt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（大标题）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30pt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（标题）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16pt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（副标题）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（第一和第二层）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14pt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（第三，四，五层）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Microsoft 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YaHei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8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pt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（来源和图片说明）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-3265248" y="891055"/>
            <a:ext cx="3000400" cy="27903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72000" tIns="72000" rIns="72000" bIns="0" rtlCol="0">
            <a:noAutofit/>
          </a:bodyPr>
          <a:lstStyle/>
          <a:p>
            <a:pPr fontAlgn="base">
              <a:spcBef>
                <a:spcPct val="0"/>
              </a:spcBef>
              <a:spcAft>
                <a:spcPts val="5"/>
              </a:spcAft>
              <a:tabLst>
                <a:tab pos="182563" algn="l"/>
                <a:tab pos="1524000" algn="l"/>
              </a:tabLst>
              <a:defRPr/>
            </a:pPr>
            <a:endParaRPr lang="de-DE" sz="800" dirty="0">
              <a:solidFill>
                <a:srgbClr val="444492"/>
              </a:solidFill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ts val="5"/>
              </a:spcAft>
              <a:tabLst>
                <a:tab pos="182563" algn="l"/>
                <a:tab pos="1524000" algn="l"/>
              </a:tabLst>
              <a:defRPr/>
            </a:pPr>
            <a:endParaRPr lang="de-DE" sz="800" dirty="0">
              <a:solidFill>
                <a:srgbClr val="444492"/>
              </a:solidFill>
              <a:cs typeface="Arial" panose="020B0604020202020204" pitchFamily="34" charset="0"/>
            </a:endParaRPr>
          </a:p>
          <a:p>
            <a:pPr>
              <a:spcAft>
                <a:spcPts val="5"/>
              </a:spcAft>
              <a:tabLst>
                <a:tab pos="182563" algn="l"/>
                <a:tab pos="1524000" algn="l"/>
              </a:tabLst>
            </a:pPr>
            <a:endParaRPr lang="de-DE" sz="800" dirty="0">
              <a:solidFill>
                <a:srgbClr val="444492"/>
              </a:solidFill>
              <a:cs typeface="Arial" panose="020B0604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-3133993" y="1324623"/>
            <a:ext cx="432000" cy="13849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-3133993" y="1544884"/>
            <a:ext cx="432000" cy="138499"/>
          </a:xfrm>
          <a:prstGeom prst="rect">
            <a:avLst/>
          </a:prstGeom>
          <a:solidFill>
            <a:schemeClr val="tx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-3133993" y="1814913"/>
            <a:ext cx="432000" cy="138499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-3133993" y="2036469"/>
            <a:ext cx="432000" cy="138499"/>
          </a:xfrm>
          <a:prstGeom prst="rect">
            <a:avLst/>
          </a:prstGeom>
          <a:solidFill>
            <a:schemeClr val="tx2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-3133993" y="2264980"/>
            <a:ext cx="432000" cy="138499"/>
          </a:xfrm>
          <a:prstGeom prst="rect">
            <a:avLst/>
          </a:prstGeom>
          <a:solidFill>
            <a:schemeClr val="accent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-3133993" y="2486529"/>
            <a:ext cx="432000" cy="138499"/>
          </a:xfrm>
          <a:prstGeom prst="rect">
            <a:avLst/>
          </a:prstGeom>
          <a:solidFill>
            <a:schemeClr val="accent2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-3133993" y="2715040"/>
            <a:ext cx="432000" cy="138499"/>
          </a:xfrm>
          <a:prstGeom prst="rect">
            <a:avLst/>
          </a:prstGeom>
          <a:solidFill>
            <a:schemeClr val="accent3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-3133993" y="2936589"/>
            <a:ext cx="432000" cy="138499"/>
          </a:xfrm>
          <a:prstGeom prst="rect">
            <a:avLst/>
          </a:prstGeom>
          <a:solidFill>
            <a:schemeClr val="accent4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46" name="Rechteck 45"/>
          <p:cNvSpPr/>
          <p:nvPr/>
        </p:nvSpPr>
        <p:spPr bwMode="auto">
          <a:xfrm>
            <a:off x="-3133993" y="3165100"/>
            <a:ext cx="432000" cy="138499"/>
          </a:xfrm>
          <a:prstGeom prst="rect">
            <a:avLst/>
          </a:prstGeom>
          <a:solidFill>
            <a:schemeClr val="accent5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-3133993" y="3386645"/>
            <a:ext cx="432000" cy="138499"/>
          </a:xfrm>
          <a:prstGeom prst="rect">
            <a:avLst/>
          </a:prstGeom>
          <a:solidFill>
            <a:schemeClr val="accent6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89797" fontAlgn="base">
              <a:spcBef>
                <a:spcPct val="0"/>
              </a:spcBef>
              <a:spcAft>
                <a:spcPct val="0"/>
              </a:spcAft>
            </a:pPr>
            <a:endParaRPr lang="de-DE" sz="900" b="1" dirty="0">
              <a:solidFill>
                <a:srgbClr val="008784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-2580065" y="1274841"/>
            <a:ext cx="1798329" cy="23083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255/255/255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0/0/0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93/101/108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0/135/132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0/135/132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231/64/17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79/36/84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93/101/108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63/63/63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1750"/>
              </a:lnSpc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强调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188/193/197</a:t>
            </a:r>
            <a:endParaRPr lang="de-DE" sz="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-3254009" y="981074"/>
            <a:ext cx="2472272" cy="320257"/>
          </a:xfrm>
          <a:prstGeom prst="rect">
            <a:avLst/>
          </a:prstGeom>
          <a:noFill/>
          <a:ln>
            <a:noFill/>
          </a:ln>
        </p:spPr>
        <p:txBody>
          <a:bodyPr wrap="square" lIns="90000" tIns="90000" rIns="90000" bIns="90000" rtlCol="0" anchor="b" anchorCtr="0">
            <a:spAutoFit/>
          </a:bodyPr>
          <a:lstStyle/>
          <a:p>
            <a:r>
              <a:rPr lang="zh-CN" altLang="de-DE" sz="9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字体和字体大小</a:t>
            </a:r>
            <a:endParaRPr lang="de-DE" sz="9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-3265248" y="4"/>
            <a:ext cx="3000400" cy="51473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72000" tIns="72000" rIns="72000" bIns="72000" rtlCol="0">
            <a:spAutoFit/>
          </a:bodyPr>
          <a:lstStyle/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zh-CN" altLang="de-DE" sz="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关于项目符号</a:t>
            </a:r>
            <a:br>
              <a:rPr lang="de-DE" sz="800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添加项目符号时请按住“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Shift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”+“Alt”+“→”</a:t>
            </a:r>
          </a:p>
          <a:p>
            <a:pPr defTabSz="940142">
              <a:spcAft>
                <a:spcPts val="10"/>
              </a:spcAft>
              <a:tabLst>
                <a:tab pos="1790700" algn="l"/>
                <a:tab pos="3590925" algn="l"/>
                <a:tab pos="5381625" algn="l"/>
              </a:tabLst>
              <a:defRPr/>
            </a:pPr>
            <a:r>
              <a:rPr lang="zh-CN" alt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取消项目符号时请按住“</a:t>
            </a:r>
            <a:r>
              <a:rPr lang="de-DE" sz="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Shift</a:t>
            </a:r>
            <a:r>
              <a:rPr lang="de-DE" sz="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”+“Alt”+“←”</a:t>
            </a:r>
          </a:p>
        </p:txBody>
      </p:sp>
      <p:sp>
        <p:nvSpPr>
          <p:cNvPr id="42" name="矩形 1"/>
          <p:cNvSpPr>
            <a:spLocks noChangeArrowheads="1"/>
          </p:cNvSpPr>
          <p:nvPr userDrawn="1"/>
        </p:nvSpPr>
        <p:spPr bwMode="auto">
          <a:xfrm>
            <a:off x="143343" y="6491888"/>
            <a:ext cx="3722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713514-ED9C-42CC-BD87-5F5CAE050875}" type="slidenum">
              <a:rPr lang="de-DE" altLang="zh-CN" sz="1200" b="1" smtClean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1200" b="1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2" name="图片 21" descr="徽标&#10;&#10;描述已自动生成">
            <a:extLst>
              <a:ext uri="{FF2B5EF4-FFF2-40B4-BE49-F238E27FC236}">
                <a16:creationId xmlns:a16="http://schemas.microsoft.com/office/drawing/2014/main" id="{72F0F041-856D-45A0-830E-54AC59530EF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250204"/>
            <a:ext cx="2133600" cy="3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9" r:id="rId3"/>
    <p:sldLayoutId id="2147483730" r:id="rId4"/>
    <p:sldLayoutId id="2147483728" r:id="rId5"/>
    <p:sldLayoutId id="2147483726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  <a:lvl2pPr marL="270000" indent="-27000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2pPr>
      <a:lvl3pPr marL="540000" indent="-269875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3pPr>
      <a:lvl4pPr marL="810000" indent="-269875" algn="l" defTabSz="914400" rtl="0" eaLnBrk="1" latinLnBrk="0" hangingPunct="1">
        <a:lnSpc>
          <a:spcPct val="110000"/>
        </a:lnSpc>
        <a:spcBef>
          <a:spcPts val="600"/>
        </a:spcBef>
        <a:buClr>
          <a:schemeClr val="bg2"/>
        </a:buClr>
        <a:buFont typeface="Symbol" panose="05050102010706020507" pitchFamily="18" charset="2"/>
        <a:buChar char="-"/>
        <a:tabLst/>
        <a:defRPr sz="1400" kern="1200">
          <a:solidFill>
            <a:schemeClr val="bg2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600"/>
        </a:spcBef>
        <a:buClr>
          <a:schemeClr val="tx2"/>
        </a:buClr>
        <a:buFont typeface="Arial" panose="020B0604020202020204" pitchFamily="34" charset="0"/>
        <a:buNone/>
        <a:tabLst/>
        <a:defRPr sz="1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96000" y="6185043"/>
            <a:ext cx="10800000" cy="360048"/>
          </a:xfrm>
        </p:spPr>
        <p:txBody>
          <a:bodyPr/>
          <a:lstStyle/>
          <a:p>
            <a:r>
              <a:rPr lang="en-US" altLang="zh-CN" dirty="0"/>
              <a:t>2026</a:t>
            </a:r>
            <a:r>
              <a:rPr lang="zh-CN" altLang="en-US" dirty="0"/>
              <a:t>年</a:t>
            </a:r>
            <a:r>
              <a:rPr lang="en-US" altLang="zh-CN" dirty="0"/>
              <a:t>01</a:t>
            </a:r>
            <a:r>
              <a:rPr lang="zh-CN" altLang="en-US" dirty="0"/>
              <a:t>月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649C88B6-5D44-43D1-B2CB-61C8B6C4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4500000"/>
            <a:ext cx="10800000" cy="999276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/>
              <a:t>吉利前装动力域</a:t>
            </a:r>
            <a:r>
              <a:rPr lang="en-US" altLang="zh-CN" sz="3600" dirty="0"/>
              <a:t>T-BOX</a:t>
            </a:r>
            <a:r>
              <a:rPr lang="zh-CN" altLang="en-US" sz="3600" dirty="0"/>
              <a:t>方案</a:t>
            </a:r>
          </a:p>
        </p:txBody>
      </p:sp>
    </p:spTree>
    <p:extLst>
      <p:ext uri="{BB962C8B-B14F-4D97-AF65-F5344CB8AC3E}">
        <p14:creationId xmlns:p14="http://schemas.microsoft.com/office/powerpoint/2010/main" val="97898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E917A49-5C53-45B1-84D4-662B3806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XCP</a:t>
            </a:r>
            <a:r>
              <a:rPr lang="zh-CN" altLang="en-US" dirty="0"/>
              <a:t>配置示例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6AE707-7E56-41B4-A6F7-96DE7F52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11658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3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0" y="4652400"/>
            <a:ext cx="12192000" cy="9992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de-DE" sz="3000" b="1" dirty="0">
                <a:solidFill>
                  <a:srgbClr val="008784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Thank you very much !</a:t>
            </a:r>
          </a:p>
        </p:txBody>
      </p:sp>
    </p:spTree>
    <p:extLst>
      <p:ext uri="{BB962C8B-B14F-4D97-AF65-F5344CB8AC3E}">
        <p14:creationId xmlns:p14="http://schemas.microsoft.com/office/powerpoint/2010/main" val="403367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05">
            <a:extLst>
              <a:ext uri="{FF2B5EF4-FFF2-40B4-BE49-F238E27FC236}">
                <a16:creationId xmlns:a16="http://schemas.microsoft.com/office/drawing/2014/main" id="{CA4E4FFE-C03E-4BD5-AB80-3271D01379AE}"/>
              </a:ext>
            </a:extLst>
          </p:cNvPr>
          <p:cNvSpPr txBox="1"/>
          <p:nvPr/>
        </p:nvSpPr>
        <p:spPr>
          <a:xfrm>
            <a:off x="789738" y="1695467"/>
            <a:ext cx="1801062" cy="14203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8800" spc="500" dirty="0">
                <a:solidFill>
                  <a:srgbClr val="FFFFFF"/>
                </a:solidFill>
                <a:latin typeface="Castellar" panose="020A0402060406010301" pitchFamily="18" charset="0"/>
                <a:ea typeface="BarlowCondensed-ExtraBold"/>
              </a:rPr>
              <a:t>01</a:t>
            </a:r>
          </a:p>
        </p:txBody>
      </p:sp>
      <p:sp>
        <p:nvSpPr>
          <p:cNvPr id="3" name="Object 306">
            <a:extLst>
              <a:ext uri="{FF2B5EF4-FFF2-40B4-BE49-F238E27FC236}">
                <a16:creationId xmlns:a16="http://schemas.microsoft.com/office/drawing/2014/main" id="{B57DD737-F9AC-4E94-8BEF-9C036B00A8BD}"/>
              </a:ext>
            </a:extLst>
          </p:cNvPr>
          <p:cNvSpPr txBox="1"/>
          <p:nvPr/>
        </p:nvSpPr>
        <p:spPr>
          <a:xfrm>
            <a:off x="1143000" y="3810000"/>
            <a:ext cx="9906000" cy="6299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整体介绍</a:t>
            </a:r>
            <a:endParaRPr lang="en-US" altLang="zh-CN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4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46FF581-EF25-4B0B-B806-DEB69E1E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方案概述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6685D4B-2392-40E6-B915-D59DE6E8F718}"/>
              </a:ext>
            </a:extLst>
          </p:cNvPr>
          <p:cNvGrpSpPr/>
          <p:nvPr/>
        </p:nvGrpSpPr>
        <p:grpSpPr>
          <a:xfrm>
            <a:off x="4235740" y="1295401"/>
            <a:ext cx="6553199" cy="2286398"/>
            <a:chOff x="5104075" y="1492250"/>
            <a:chExt cx="4914899" cy="1714799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46D1B0E-1ED4-402F-B960-A037E6C5A783}"/>
                </a:ext>
              </a:extLst>
            </p:cNvPr>
            <p:cNvSpPr txBox="1"/>
            <p:nvPr/>
          </p:nvSpPr>
          <p:spPr>
            <a:xfrm>
              <a:off x="5104075" y="1927996"/>
              <a:ext cx="4914899" cy="1279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BOX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数据采集方案，是基于云端，边缘端结合的远程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XCP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数据采集方案，该方案</a:t>
              </a:r>
              <a:r>
                <a: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是基于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CAN/CANFD</a:t>
              </a:r>
              <a:r>
                <a: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总线，对车辆进行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XCP</a:t>
              </a:r>
              <a:r>
                <a: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数据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采集功能</a:t>
              </a:r>
              <a:r>
                <a: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，并通过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4G</a:t>
              </a:r>
              <a:r>
                <a: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网络与云端系统结合，进行数据的实时传输</a:t>
              </a:r>
              <a:r>
                <a:rPr lang="zh-CN" altLang="en-US" sz="1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与存储</a:t>
              </a:r>
              <a:r>
                <a: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汉仪中黑简"/>
                </a:rPr>
                <a:t>的系统。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A81C63F-2731-4CF6-B3C0-F484058AD1C7}"/>
                </a:ext>
              </a:extLst>
            </p:cNvPr>
            <p:cNvSpPr/>
            <p:nvPr/>
          </p:nvSpPr>
          <p:spPr>
            <a:xfrm>
              <a:off x="5127670" y="1492250"/>
              <a:ext cx="2249673" cy="3154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133" dirty="0">
                  <a:ln w="3810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    方案概述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D7A420F-91C2-45BB-9C20-CC6B348016F2}"/>
              </a:ext>
            </a:extLst>
          </p:cNvPr>
          <p:cNvGrpSpPr/>
          <p:nvPr/>
        </p:nvGrpSpPr>
        <p:grpSpPr>
          <a:xfrm>
            <a:off x="4297376" y="4062633"/>
            <a:ext cx="6523025" cy="883525"/>
            <a:chOff x="5127671" y="1395975"/>
            <a:chExt cx="4892268" cy="662644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1F6BE3C-99E7-4BBB-9C4C-969B8CF4A566}"/>
                </a:ext>
              </a:extLst>
            </p:cNvPr>
            <p:cNvSpPr txBox="1"/>
            <p:nvPr/>
          </p:nvSpPr>
          <p:spPr>
            <a:xfrm>
              <a:off x="5127671" y="1775561"/>
              <a:ext cx="4892268" cy="283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endPara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82265C6-A970-4825-A60A-C66F620ECFF4}"/>
                </a:ext>
              </a:extLst>
            </p:cNvPr>
            <p:cNvSpPr/>
            <p:nvPr/>
          </p:nvSpPr>
          <p:spPr>
            <a:xfrm>
              <a:off x="5131621" y="1395975"/>
              <a:ext cx="2249673" cy="3154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133" dirty="0">
                  <a:ln w="38100">
                    <a:noFill/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  <a:sym typeface="+mn-lt"/>
                </a:rPr>
                <a:t>    方案亮点</a:t>
              </a: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9BE4E66-DFB6-4FD1-ADC4-9623479FDAE1}"/>
              </a:ext>
            </a:extLst>
          </p:cNvPr>
          <p:cNvCxnSpPr>
            <a:cxnSpLocks/>
          </p:cNvCxnSpPr>
          <p:nvPr/>
        </p:nvCxnSpPr>
        <p:spPr>
          <a:xfrm flipH="1">
            <a:off x="4165732" y="3810000"/>
            <a:ext cx="652302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0E1605-7738-45FB-BE73-7EC152248FFF}"/>
              </a:ext>
            </a:extLst>
          </p:cNvPr>
          <p:cNvGrpSpPr/>
          <p:nvPr/>
        </p:nvGrpSpPr>
        <p:grpSpPr>
          <a:xfrm>
            <a:off x="972532" y="1484603"/>
            <a:ext cx="2672080" cy="3099435"/>
            <a:chOff x="1755" y="4339"/>
            <a:chExt cx="4208" cy="4881"/>
          </a:xfrm>
        </p:grpSpPr>
        <p:sp>
          <p:nvSpPr>
            <p:cNvPr id="13" name="矩形: 圆角 87">
              <a:extLst>
                <a:ext uri="{FF2B5EF4-FFF2-40B4-BE49-F238E27FC236}">
                  <a16:creationId xmlns:a16="http://schemas.microsoft.com/office/drawing/2014/main" id="{1D78A405-FC96-47C2-B28E-87FE21646AD6}"/>
                </a:ext>
              </a:extLst>
            </p:cNvPr>
            <p:cNvSpPr/>
            <p:nvPr/>
          </p:nvSpPr>
          <p:spPr>
            <a:xfrm rot="5400000">
              <a:off x="1693" y="5079"/>
              <a:ext cx="4261" cy="278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4776">
                    <a:alpha val="19000"/>
                  </a:srgb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200" dirty="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endParaRPr>
            </a:p>
          </p:txBody>
        </p:sp>
        <p:grpSp>
          <p:nvGrpSpPr>
            <p:cNvPr id="14" name="组合 50">
              <a:extLst>
                <a:ext uri="{FF2B5EF4-FFF2-40B4-BE49-F238E27FC236}">
                  <a16:creationId xmlns:a16="http://schemas.microsoft.com/office/drawing/2014/main" id="{B8463B85-115D-4EAD-86B9-F770A073C544}"/>
                </a:ext>
              </a:extLst>
            </p:cNvPr>
            <p:cNvGrpSpPr/>
            <p:nvPr/>
          </p:nvGrpSpPr>
          <p:grpSpPr>
            <a:xfrm>
              <a:off x="3344" y="5192"/>
              <a:ext cx="1488" cy="278"/>
              <a:chOff x="3500211" y="755657"/>
              <a:chExt cx="2662969" cy="496824"/>
            </a:xfrm>
            <a:gradFill>
              <a:gsLst>
                <a:gs pos="0">
                  <a:srgbClr val="00477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0"/>
            </a:gradFill>
          </p:grpSpPr>
          <p:sp>
            <p:nvSpPr>
              <p:cNvPr id="77" name="任意多边形: 形状 60">
                <a:extLst>
                  <a:ext uri="{FF2B5EF4-FFF2-40B4-BE49-F238E27FC236}">
                    <a16:creationId xmlns:a16="http://schemas.microsoft.com/office/drawing/2014/main" id="{0C65B826-8CE3-41EC-B5FA-E36C556094E2}"/>
                  </a:ext>
                </a:extLst>
              </p:cNvPr>
              <p:cNvSpPr/>
              <p:nvPr/>
            </p:nvSpPr>
            <p:spPr>
              <a:xfrm>
                <a:off x="3500211" y="1100123"/>
                <a:ext cx="775042" cy="152358"/>
              </a:xfrm>
              <a:custGeom>
                <a:avLst/>
                <a:gdLst/>
                <a:ahLst/>
                <a:cxnLst>
                  <a:cxn ang="0">
                    <a:pos x="92740" y="79492"/>
                  </a:cxn>
                  <a:cxn ang="0">
                    <a:pos x="682303" y="26497"/>
                  </a:cxn>
                  <a:cxn ang="0">
                    <a:pos x="775043" y="13249"/>
                  </a:cxn>
                  <a:cxn ang="0">
                    <a:pos x="775043" y="0"/>
                  </a:cxn>
                  <a:cxn ang="0">
                    <a:pos x="675679" y="13249"/>
                  </a:cxn>
                  <a:cxn ang="0">
                    <a:pos x="92740" y="59619"/>
                  </a:cxn>
                  <a:cxn ang="0">
                    <a:pos x="0" y="152360"/>
                  </a:cxn>
                  <a:cxn ang="0">
                    <a:pos x="92740" y="79492"/>
                  </a:cxn>
                </a:cxnLst>
                <a:rect l="0" t="0" r="0" b="0"/>
                <a:pathLst>
                  <a:path w="775043" h="152359">
                    <a:moveTo>
                      <a:pt x="92740" y="79492"/>
                    </a:moveTo>
                    <a:cubicBezTo>
                      <a:pt x="165608" y="59619"/>
                      <a:pt x="596187" y="46370"/>
                      <a:pt x="682303" y="26497"/>
                    </a:cubicBezTo>
                    <a:cubicBezTo>
                      <a:pt x="715425" y="19873"/>
                      <a:pt x="761795" y="13249"/>
                      <a:pt x="775043" y="13249"/>
                    </a:cubicBezTo>
                    <a:cubicBezTo>
                      <a:pt x="775043" y="6624"/>
                      <a:pt x="775043" y="6624"/>
                      <a:pt x="775043" y="0"/>
                    </a:cubicBezTo>
                    <a:cubicBezTo>
                      <a:pt x="775043" y="0"/>
                      <a:pt x="722049" y="6624"/>
                      <a:pt x="675679" y="13249"/>
                    </a:cubicBezTo>
                    <a:cubicBezTo>
                      <a:pt x="589563" y="33122"/>
                      <a:pt x="158983" y="46370"/>
                      <a:pt x="92740" y="59619"/>
                    </a:cubicBezTo>
                    <a:cubicBezTo>
                      <a:pt x="26497" y="72868"/>
                      <a:pt x="0" y="105989"/>
                      <a:pt x="0" y="152360"/>
                    </a:cubicBezTo>
                    <a:cubicBezTo>
                      <a:pt x="6624" y="119238"/>
                      <a:pt x="33122" y="92741"/>
                      <a:pt x="92740" y="79492"/>
                    </a:cubicBezTo>
                    <a:close/>
                  </a:path>
                </a:pathLst>
              </a:custGeom>
              <a:grpFill/>
              <a:ln w="66136">
                <a:noFill/>
              </a:ln>
            </p:spPr>
            <p:txBody>
              <a:bodyPr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9659D9B2-1AD0-4535-8981-F9A9235D5EE5}"/>
                  </a:ext>
                </a:extLst>
              </p:cNvPr>
              <p:cNvSpPr/>
              <p:nvPr/>
            </p:nvSpPr>
            <p:spPr>
              <a:xfrm>
                <a:off x="5611437" y="755657"/>
                <a:ext cx="551743" cy="331216"/>
              </a:xfrm>
              <a:custGeom>
                <a:avLst/>
                <a:gdLst>
                  <a:gd name="connsiteX0" fmla="*/ 227152 w 551742"/>
                  <a:gd name="connsiteY0" fmla="*/ 211979 h 331216"/>
                  <a:gd name="connsiteX1" fmla="*/ 1926 w 551742"/>
                  <a:gd name="connsiteY1" fmla="*/ 0 h 331216"/>
                  <a:gd name="connsiteX2" fmla="*/ 227152 w 551742"/>
                  <a:gd name="connsiteY2" fmla="*/ 231852 h 331216"/>
                  <a:gd name="connsiteX3" fmla="*/ 472251 w 551742"/>
                  <a:gd name="connsiteY3" fmla="*/ 324592 h 331216"/>
                  <a:gd name="connsiteX4" fmla="*/ 551743 w 551742"/>
                  <a:gd name="connsiteY4" fmla="*/ 331217 h 331216"/>
                  <a:gd name="connsiteX5" fmla="*/ 227152 w 551742"/>
                  <a:gd name="connsiteY5" fmla="*/ 211979 h 33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1742" h="331216">
                    <a:moveTo>
                      <a:pt x="227152" y="211979"/>
                    </a:moveTo>
                    <a:cubicBezTo>
                      <a:pt x="54920" y="139111"/>
                      <a:pt x="1926" y="66243"/>
                      <a:pt x="1926" y="0"/>
                    </a:cubicBezTo>
                    <a:cubicBezTo>
                      <a:pt x="-11323" y="72868"/>
                      <a:pt x="41672" y="152360"/>
                      <a:pt x="227152" y="231852"/>
                    </a:cubicBezTo>
                    <a:cubicBezTo>
                      <a:pt x="266898" y="251725"/>
                      <a:pt x="386135" y="291471"/>
                      <a:pt x="472251" y="324592"/>
                    </a:cubicBezTo>
                    <a:cubicBezTo>
                      <a:pt x="525246" y="331217"/>
                      <a:pt x="551743" y="331217"/>
                      <a:pt x="551743" y="331217"/>
                    </a:cubicBezTo>
                    <a:cubicBezTo>
                      <a:pt x="551743" y="331217"/>
                      <a:pt x="293395" y="245100"/>
                      <a:pt x="227152" y="211979"/>
                    </a:cubicBezTo>
                    <a:close/>
                  </a:path>
                </a:pathLst>
              </a:custGeom>
              <a:grpFill/>
              <a:ln w="66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fontAlgn="auto"/>
                <a:endParaRPr lang="zh-CN" altLang="en-US" strike="noStrike" noProof="1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451599D-FFAD-4B17-8AFA-1ECA1C413D48}"/>
                </a:ext>
              </a:extLst>
            </p:cNvPr>
            <p:cNvGrpSpPr/>
            <p:nvPr/>
          </p:nvGrpSpPr>
          <p:grpSpPr>
            <a:xfrm>
              <a:off x="1755" y="5426"/>
              <a:ext cx="4208" cy="1429"/>
              <a:chOff x="1115042" y="1830820"/>
              <a:chExt cx="2671849" cy="907707"/>
            </a:xfrm>
            <a:gradFill>
              <a:gsLst>
                <a:gs pos="0">
                  <a:srgbClr val="00477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927A072D-8107-4278-8854-245B7B83C91E}"/>
                  </a:ext>
                </a:extLst>
              </p:cNvPr>
              <p:cNvGrpSpPr/>
              <p:nvPr/>
            </p:nvGrpSpPr>
            <p:grpSpPr>
              <a:xfrm rot="720000" flipH="1">
                <a:off x="3270882" y="1830820"/>
                <a:ext cx="516009" cy="907707"/>
                <a:chOff x="7910081" y="3664585"/>
                <a:chExt cx="1065125" cy="1873650"/>
              </a:xfrm>
              <a:grpFill/>
            </p:grpSpPr>
            <p:sp>
              <p:nvSpPr>
                <p:cNvPr id="48" name="Freeform 26">
                  <a:extLst>
                    <a:ext uri="{FF2B5EF4-FFF2-40B4-BE49-F238E27FC236}">
                      <a16:creationId xmlns:a16="http://schemas.microsoft.com/office/drawing/2014/main" id="{793F2893-269E-4875-921D-831EC995938E}"/>
                    </a:ext>
                  </a:extLst>
                </p:cNvPr>
                <p:cNvSpPr/>
                <p:nvPr/>
              </p:nvSpPr>
              <p:spPr bwMode="auto">
                <a:xfrm>
                  <a:off x="8198150" y="5313106"/>
                  <a:ext cx="302593" cy="96829"/>
                </a:xfrm>
                <a:custGeom>
                  <a:avLst/>
                  <a:gdLst>
                    <a:gd name="T0" fmla="*/ 36 w 125"/>
                    <a:gd name="T1" fmla="*/ 40 h 40"/>
                    <a:gd name="T2" fmla="*/ 125 w 125"/>
                    <a:gd name="T3" fmla="*/ 28 h 40"/>
                    <a:gd name="T4" fmla="*/ 89 w 125"/>
                    <a:gd name="T5" fmla="*/ 0 h 40"/>
                    <a:gd name="T6" fmla="*/ 0 w 125"/>
                    <a:gd name="T7" fmla="*/ 9 h 40"/>
                    <a:gd name="T8" fmla="*/ 36 w 125"/>
                    <a:gd name="T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40">
                      <a:moveTo>
                        <a:pt x="36" y="40"/>
                      </a:moveTo>
                      <a:lnTo>
                        <a:pt x="125" y="28"/>
                      </a:lnTo>
                      <a:lnTo>
                        <a:pt x="89" y="0"/>
                      </a:lnTo>
                      <a:lnTo>
                        <a:pt x="0" y="9"/>
                      </a:lnTo>
                      <a:lnTo>
                        <a:pt x="36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9" name="Freeform 27">
                  <a:extLst>
                    <a:ext uri="{FF2B5EF4-FFF2-40B4-BE49-F238E27FC236}">
                      <a16:creationId xmlns:a16="http://schemas.microsoft.com/office/drawing/2014/main" id="{674E0AB6-CB9A-477F-80E0-C8FCD75A036E}"/>
                    </a:ext>
                  </a:extLst>
                </p:cNvPr>
                <p:cNvSpPr/>
                <p:nvPr/>
              </p:nvSpPr>
              <p:spPr bwMode="auto">
                <a:xfrm>
                  <a:off x="8423278" y="5068611"/>
                  <a:ext cx="99251" cy="283227"/>
                </a:xfrm>
                <a:custGeom>
                  <a:avLst/>
                  <a:gdLst>
                    <a:gd name="T0" fmla="*/ 36 w 41"/>
                    <a:gd name="T1" fmla="*/ 29 h 117"/>
                    <a:gd name="T2" fmla="*/ 41 w 41"/>
                    <a:gd name="T3" fmla="*/ 117 h 117"/>
                    <a:gd name="T4" fmla="*/ 5 w 41"/>
                    <a:gd name="T5" fmla="*/ 86 h 117"/>
                    <a:gd name="T6" fmla="*/ 0 w 41"/>
                    <a:gd name="T7" fmla="*/ 0 h 117"/>
                    <a:gd name="T8" fmla="*/ 36 w 41"/>
                    <a:gd name="T9" fmla="*/ 29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17">
                      <a:moveTo>
                        <a:pt x="36" y="29"/>
                      </a:moveTo>
                      <a:lnTo>
                        <a:pt x="41" y="117"/>
                      </a:lnTo>
                      <a:lnTo>
                        <a:pt x="5" y="86"/>
                      </a:lnTo>
                      <a:lnTo>
                        <a:pt x="0" y="0"/>
                      </a:lnTo>
                      <a:lnTo>
                        <a:pt x="36" y="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5438ED85-D955-487F-9D92-FDCA3F4BB90C}"/>
                    </a:ext>
                  </a:extLst>
                </p:cNvPr>
                <p:cNvSpPr/>
                <p:nvPr/>
              </p:nvSpPr>
              <p:spPr bwMode="auto">
                <a:xfrm>
                  <a:off x="8060167" y="5150916"/>
                  <a:ext cx="283227" cy="108934"/>
                </a:xfrm>
                <a:custGeom>
                  <a:avLst/>
                  <a:gdLst>
                    <a:gd name="T0" fmla="*/ 31 w 117"/>
                    <a:gd name="T1" fmla="*/ 35 h 45"/>
                    <a:gd name="T2" fmla="*/ 117 w 117"/>
                    <a:gd name="T3" fmla="*/ 45 h 45"/>
                    <a:gd name="T4" fmla="*/ 88 w 117"/>
                    <a:gd name="T5" fmla="*/ 9 h 45"/>
                    <a:gd name="T6" fmla="*/ 0 w 117"/>
                    <a:gd name="T7" fmla="*/ 0 h 45"/>
                    <a:gd name="T8" fmla="*/ 31 w 117"/>
                    <a:gd name="T9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45">
                      <a:moveTo>
                        <a:pt x="31" y="35"/>
                      </a:moveTo>
                      <a:lnTo>
                        <a:pt x="117" y="45"/>
                      </a:lnTo>
                      <a:lnTo>
                        <a:pt x="88" y="9"/>
                      </a:lnTo>
                      <a:lnTo>
                        <a:pt x="0" y="0"/>
                      </a:lnTo>
                      <a:lnTo>
                        <a:pt x="31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1" name="Freeform 29">
                  <a:extLst>
                    <a:ext uri="{FF2B5EF4-FFF2-40B4-BE49-F238E27FC236}">
                      <a16:creationId xmlns:a16="http://schemas.microsoft.com/office/drawing/2014/main" id="{D9EFFAD3-9696-42E7-BDA8-706DA94C0FD0}"/>
                    </a:ext>
                  </a:extLst>
                </p:cNvPr>
                <p:cNvSpPr/>
                <p:nvPr/>
              </p:nvSpPr>
              <p:spPr bwMode="auto">
                <a:xfrm>
                  <a:off x="8309504" y="4935471"/>
                  <a:ext cx="96830" cy="295330"/>
                </a:xfrm>
                <a:custGeom>
                  <a:avLst/>
                  <a:gdLst>
                    <a:gd name="T0" fmla="*/ 40 w 40"/>
                    <a:gd name="T1" fmla="*/ 36 h 122"/>
                    <a:gd name="T2" fmla="*/ 28 w 40"/>
                    <a:gd name="T3" fmla="*/ 122 h 122"/>
                    <a:gd name="T4" fmla="*/ 0 w 40"/>
                    <a:gd name="T5" fmla="*/ 86 h 122"/>
                    <a:gd name="T6" fmla="*/ 12 w 40"/>
                    <a:gd name="T7" fmla="*/ 0 h 122"/>
                    <a:gd name="T8" fmla="*/ 40 w 40"/>
                    <a:gd name="T9" fmla="*/ 36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122">
                      <a:moveTo>
                        <a:pt x="40" y="36"/>
                      </a:moveTo>
                      <a:lnTo>
                        <a:pt x="28" y="122"/>
                      </a:lnTo>
                      <a:lnTo>
                        <a:pt x="0" y="86"/>
                      </a:lnTo>
                      <a:lnTo>
                        <a:pt x="12" y="0"/>
                      </a:lnTo>
                      <a:lnTo>
                        <a:pt x="40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2" name="Freeform 30">
                  <a:extLst>
                    <a:ext uri="{FF2B5EF4-FFF2-40B4-BE49-F238E27FC236}">
                      <a16:creationId xmlns:a16="http://schemas.microsoft.com/office/drawing/2014/main" id="{1B795AE8-E9AD-493F-AE02-BCAAE0545234}"/>
                    </a:ext>
                  </a:extLst>
                </p:cNvPr>
                <p:cNvSpPr/>
                <p:nvPr/>
              </p:nvSpPr>
              <p:spPr bwMode="auto">
                <a:xfrm>
                  <a:off x="7968179" y="4940313"/>
                  <a:ext cx="246915" cy="162190"/>
                </a:xfrm>
                <a:custGeom>
                  <a:avLst/>
                  <a:gdLst>
                    <a:gd name="T0" fmla="*/ 19 w 102"/>
                    <a:gd name="T1" fmla="*/ 41 h 67"/>
                    <a:gd name="T2" fmla="*/ 102 w 102"/>
                    <a:gd name="T3" fmla="*/ 67 h 67"/>
                    <a:gd name="T4" fmla="*/ 83 w 102"/>
                    <a:gd name="T5" fmla="*/ 27 h 67"/>
                    <a:gd name="T6" fmla="*/ 0 w 102"/>
                    <a:gd name="T7" fmla="*/ 0 h 67"/>
                    <a:gd name="T8" fmla="*/ 19 w 102"/>
                    <a:gd name="T9" fmla="*/ 4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7">
                      <a:moveTo>
                        <a:pt x="19" y="41"/>
                      </a:moveTo>
                      <a:lnTo>
                        <a:pt x="102" y="67"/>
                      </a:lnTo>
                      <a:lnTo>
                        <a:pt x="83" y="27"/>
                      </a:lnTo>
                      <a:lnTo>
                        <a:pt x="0" y="0"/>
                      </a:lnTo>
                      <a:lnTo>
                        <a:pt x="19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3" name="Freeform 31">
                  <a:extLst>
                    <a:ext uri="{FF2B5EF4-FFF2-40B4-BE49-F238E27FC236}">
                      <a16:creationId xmlns:a16="http://schemas.microsoft.com/office/drawing/2014/main" id="{FA725388-4306-4E5B-8CA7-5ED5A351A341}"/>
                    </a:ext>
                  </a:extLst>
                </p:cNvPr>
                <p:cNvSpPr/>
                <p:nvPr/>
              </p:nvSpPr>
              <p:spPr bwMode="auto">
                <a:xfrm>
                  <a:off x="8205411" y="4785386"/>
                  <a:ext cx="121037" cy="300171"/>
                </a:xfrm>
                <a:custGeom>
                  <a:avLst/>
                  <a:gdLst>
                    <a:gd name="T0" fmla="*/ 50 w 50"/>
                    <a:gd name="T1" fmla="*/ 43 h 124"/>
                    <a:gd name="T2" fmla="*/ 21 w 50"/>
                    <a:gd name="T3" fmla="*/ 124 h 124"/>
                    <a:gd name="T4" fmla="*/ 0 w 50"/>
                    <a:gd name="T5" fmla="*/ 81 h 124"/>
                    <a:gd name="T6" fmla="*/ 31 w 50"/>
                    <a:gd name="T7" fmla="*/ 0 h 124"/>
                    <a:gd name="T8" fmla="*/ 50 w 50"/>
                    <a:gd name="T9" fmla="*/ 43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24">
                      <a:moveTo>
                        <a:pt x="50" y="43"/>
                      </a:moveTo>
                      <a:lnTo>
                        <a:pt x="21" y="124"/>
                      </a:lnTo>
                      <a:lnTo>
                        <a:pt x="0" y="81"/>
                      </a:lnTo>
                      <a:lnTo>
                        <a:pt x="31" y="0"/>
                      </a:lnTo>
                      <a:lnTo>
                        <a:pt x="5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4" name="Freeform 32">
                  <a:extLst>
                    <a:ext uri="{FF2B5EF4-FFF2-40B4-BE49-F238E27FC236}">
                      <a16:creationId xmlns:a16="http://schemas.microsoft.com/office/drawing/2014/main" id="{39C5B5CC-3421-4873-9DA0-9E87C9DFCC81}"/>
                    </a:ext>
                  </a:extLst>
                </p:cNvPr>
                <p:cNvSpPr/>
                <p:nvPr/>
              </p:nvSpPr>
              <p:spPr bwMode="auto">
                <a:xfrm>
                  <a:off x="7914922" y="4715184"/>
                  <a:ext cx="215446" cy="215446"/>
                </a:xfrm>
                <a:custGeom>
                  <a:avLst/>
                  <a:gdLst>
                    <a:gd name="T0" fmla="*/ 12 w 89"/>
                    <a:gd name="T1" fmla="*/ 45 h 89"/>
                    <a:gd name="T2" fmla="*/ 89 w 89"/>
                    <a:gd name="T3" fmla="*/ 89 h 89"/>
                    <a:gd name="T4" fmla="*/ 77 w 89"/>
                    <a:gd name="T5" fmla="*/ 43 h 89"/>
                    <a:gd name="T6" fmla="*/ 0 w 89"/>
                    <a:gd name="T7" fmla="*/ 0 h 89"/>
                    <a:gd name="T8" fmla="*/ 12 w 89"/>
                    <a:gd name="T9" fmla="*/ 4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" h="89">
                      <a:moveTo>
                        <a:pt x="12" y="45"/>
                      </a:moveTo>
                      <a:lnTo>
                        <a:pt x="89" y="89"/>
                      </a:lnTo>
                      <a:lnTo>
                        <a:pt x="77" y="43"/>
                      </a:lnTo>
                      <a:lnTo>
                        <a:pt x="0" y="0"/>
                      </a:lnTo>
                      <a:lnTo>
                        <a:pt x="12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5" name="Freeform 33">
                  <a:extLst>
                    <a:ext uri="{FF2B5EF4-FFF2-40B4-BE49-F238E27FC236}">
                      <a16:creationId xmlns:a16="http://schemas.microsoft.com/office/drawing/2014/main" id="{7454DD89-81F3-472B-AE81-6DE12155BA34}"/>
                    </a:ext>
                  </a:extLst>
                </p:cNvPr>
                <p:cNvSpPr/>
                <p:nvPr/>
              </p:nvSpPr>
              <p:spPr bwMode="auto">
                <a:xfrm>
                  <a:off x="8140052" y="4628037"/>
                  <a:ext cx="140403" cy="290488"/>
                </a:xfrm>
                <a:custGeom>
                  <a:avLst/>
                  <a:gdLst>
                    <a:gd name="T0" fmla="*/ 58 w 58"/>
                    <a:gd name="T1" fmla="*/ 45 h 120"/>
                    <a:gd name="T2" fmla="*/ 12 w 58"/>
                    <a:gd name="T3" fmla="*/ 120 h 120"/>
                    <a:gd name="T4" fmla="*/ 0 w 58"/>
                    <a:gd name="T5" fmla="*/ 74 h 120"/>
                    <a:gd name="T6" fmla="*/ 46 w 58"/>
                    <a:gd name="T7" fmla="*/ 0 h 120"/>
                    <a:gd name="T8" fmla="*/ 58 w 58"/>
                    <a:gd name="T9" fmla="*/ 45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0">
                      <a:moveTo>
                        <a:pt x="58" y="45"/>
                      </a:moveTo>
                      <a:lnTo>
                        <a:pt x="12" y="120"/>
                      </a:lnTo>
                      <a:lnTo>
                        <a:pt x="0" y="74"/>
                      </a:lnTo>
                      <a:lnTo>
                        <a:pt x="46" y="0"/>
                      </a:lnTo>
                      <a:lnTo>
                        <a:pt x="58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6" name="Freeform 34">
                  <a:extLst>
                    <a:ext uri="{FF2B5EF4-FFF2-40B4-BE49-F238E27FC236}">
                      <a16:creationId xmlns:a16="http://schemas.microsoft.com/office/drawing/2014/main" id="{CBDC70C5-610B-423A-8BB4-B1BC92B94763}"/>
                    </a:ext>
                  </a:extLst>
                </p:cNvPr>
                <p:cNvSpPr/>
                <p:nvPr/>
              </p:nvSpPr>
              <p:spPr bwMode="auto">
                <a:xfrm>
                  <a:off x="7910081" y="4482793"/>
                  <a:ext cx="167032" cy="254178"/>
                </a:xfrm>
                <a:custGeom>
                  <a:avLst/>
                  <a:gdLst>
                    <a:gd name="T0" fmla="*/ 2 w 69"/>
                    <a:gd name="T1" fmla="*/ 48 h 105"/>
                    <a:gd name="T2" fmla="*/ 69 w 69"/>
                    <a:gd name="T3" fmla="*/ 105 h 105"/>
                    <a:gd name="T4" fmla="*/ 67 w 69"/>
                    <a:gd name="T5" fmla="*/ 58 h 105"/>
                    <a:gd name="T6" fmla="*/ 0 w 69"/>
                    <a:gd name="T7" fmla="*/ 0 h 105"/>
                    <a:gd name="T8" fmla="*/ 2 w 69"/>
                    <a:gd name="T9" fmla="*/ 4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05">
                      <a:moveTo>
                        <a:pt x="2" y="48"/>
                      </a:moveTo>
                      <a:lnTo>
                        <a:pt x="69" y="105"/>
                      </a:lnTo>
                      <a:lnTo>
                        <a:pt x="67" y="58"/>
                      </a:lnTo>
                      <a:lnTo>
                        <a:pt x="0" y="0"/>
                      </a:lnTo>
                      <a:lnTo>
                        <a:pt x="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7" name="Freeform 35">
                  <a:extLst>
                    <a:ext uri="{FF2B5EF4-FFF2-40B4-BE49-F238E27FC236}">
                      <a16:creationId xmlns:a16="http://schemas.microsoft.com/office/drawing/2014/main" id="{4A791033-7B6F-4939-AEE4-57B2ADF17C9F}"/>
                    </a:ext>
                  </a:extLst>
                </p:cNvPr>
                <p:cNvSpPr/>
                <p:nvPr/>
              </p:nvSpPr>
              <p:spPr bwMode="auto">
                <a:xfrm>
                  <a:off x="8111003" y="4465849"/>
                  <a:ext cx="152507" cy="266281"/>
                </a:xfrm>
                <a:custGeom>
                  <a:avLst/>
                  <a:gdLst>
                    <a:gd name="T0" fmla="*/ 63 w 63"/>
                    <a:gd name="T1" fmla="*/ 48 h 110"/>
                    <a:gd name="T2" fmla="*/ 3 w 63"/>
                    <a:gd name="T3" fmla="*/ 110 h 110"/>
                    <a:gd name="T4" fmla="*/ 0 w 63"/>
                    <a:gd name="T5" fmla="*/ 65 h 110"/>
                    <a:gd name="T6" fmla="*/ 63 w 63"/>
                    <a:gd name="T7" fmla="*/ 0 h 110"/>
                    <a:gd name="T8" fmla="*/ 63 w 63"/>
                    <a:gd name="T9" fmla="*/ 48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110">
                      <a:moveTo>
                        <a:pt x="63" y="48"/>
                      </a:moveTo>
                      <a:lnTo>
                        <a:pt x="3" y="110"/>
                      </a:lnTo>
                      <a:lnTo>
                        <a:pt x="0" y="65"/>
                      </a:lnTo>
                      <a:lnTo>
                        <a:pt x="63" y="0"/>
                      </a:lnTo>
                      <a:lnTo>
                        <a:pt x="63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8" name="Freeform 36">
                  <a:extLst>
                    <a:ext uri="{FF2B5EF4-FFF2-40B4-BE49-F238E27FC236}">
                      <a16:creationId xmlns:a16="http://schemas.microsoft.com/office/drawing/2014/main" id="{74884841-E2AE-48BF-8C26-B18D98BAB66E}"/>
                    </a:ext>
                  </a:extLst>
                </p:cNvPr>
                <p:cNvSpPr/>
                <p:nvPr/>
              </p:nvSpPr>
              <p:spPr bwMode="auto">
                <a:xfrm>
                  <a:off x="7939130" y="4257666"/>
                  <a:ext cx="142824" cy="278385"/>
                </a:xfrm>
                <a:custGeom>
                  <a:avLst/>
                  <a:gdLst>
                    <a:gd name="T0" fmla="*/ 0 w 59"/>
                    <a:gd name="T1" fmla="*/ 45 h 115"/>
                    <a:gd name="T2" fmla="*/ 52 w 59"/>
                    <a:gd name="T3" fmla="*/ 115 h 115"/>
                    <a:gd name="T4" fmla="*/ 59 w 59"/>
                    <a:gd name="T5" fmla="*/ 69 h 115"/>
                    <a:gd name="T6" fmla="*/ 7 w 59"/>
                    <a:gd name="T7" fmla="*/ 0 h 115"/>
                    <a:gd name="T8" fmla="*/ 0 w 59"/>
                    <a:gd name="T9" fmla="*/ 4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115">
                      <a:moveTo>
                        <a:pt x="0" y="45"/>
                      </a:moveTo>
                      <a:lnTo>
                        <a:pt x="52" y="115"/>
                      </a:lnTo>
                      <a:lnTo>
                        <a:pt x="59" y="69"/>
                      </a:lnTo>
                      <a:lnTo>
                        <a:pt x="7" y="0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59" name="Freeform 37">
                  <a:extLst>
                    <a:ext uri="{FF2B5EF4-FFF2-40B4-BE49-F238E27FC236}">
                      <a16:creationId xmlns:a16="http://schemas.microsoft.com/office/drawing/2014/main" id="{0CCA41E5-6024-4162-9E47-B4215B695857}"/>
                    </a:ext>
                  </a:extLst>
                </p:cNvPr>
                <p:cNvSpPr/>
                <p:nvPr/>
              </p:nvSpPr>
              <p:spPr bwMode="auto">
                <a:xfrm>
                  <a:off x="8106162" y="4315763"/>
                  <a:ext cx="196081" cy="229971"/>
                </a:xfrm>
                <a:custGeom>
                  <a:avLst/>
                  <a:gdLst>
                    <a:gd name="T0" fmla="*/ 72 w 81"/>
                    <a:gd name="T1" fmla="*/ 45 h 95"/>
                    <a:gd name="T2" fmla="*/ 0 w 81"/>
                    <a:gd name="T3" fmla="*/ 95 h 95"/>
                    <a:gd name="T4" fmla="*/ 7 w 81"/>
                    <a:gd name="T5" fmla="*/ 48 h 95"/>
                    <a:gd name="T6" fmla="*/ 81 w 81"/>
                    <a:gd name="T7" fmla="*/ 0 h 95"/>
                    <a:gd name="T8" fmla="*/ 72 w 81"/>
                    <a:gd name="T9" fmla="*/ 4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95">
                      <a:moveTo>
                        <a:pt x="72" y="45"/>
                      </a:moveTo>
                      <a:lnTo>
                        <a:pt x="0" y="95"/>
                      </a:lnTo>
                      <a:lnTo>
                        <a:pt x="7" y="48"/>
                      </a:lnTo>
                      <a:lnTo>
                        <a:pt x="81" y="0"/>
                      </a:lnTo>
                      <a:lnTo>
                        <a:pt x="72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0" name="Freeform 38">
                  <a:extLst>
                    <a:ext uri="{FF2B5EF4-FFF2-40B4-BE49-F238E27FC236}">
                      <a16:creationId xmlns:a16="http://schemas.microsoft.com/office/drawing/2014/main" id="{67A5497C-F2B7-4EE3-B3A0-751B4475C189}"/>
                    </a:ext>
                  </a:extLst>
                </p:cNvPr>
                <p:cNvSpPr/>
                <p:nvPr/>
              </p:nvSpPr>
              <p:spPr bwMode="auto">
                <a:xfrm>
                  <a:off x="8006911" y="4042220"/>
                  <a:ext cx="128300" cy="295330"/>
                </a:xfrm>
                <a:custGeom>
                  <a:avLst/>
                  <a:gdLst>
                    <a:gd name="T0" fmla="*/ 0 w 53"/>
                    <a:gd name="T1" fmla="*/ 43 h 122"/>
                    <a:gd name="T2" fmla="*/ 36 w 53"/>
                    <a:gd name="T3" fmla="*/ 122 h 122"/>
                    <a:gd name="T4" fmla="*/ 53 w 53"/>
                    <a:gd name="T5" fmla="*/ 79 h 122"/>
                    <a:gd name="T6" fmla="*/ 17 w 53"/>
                    <a:gd name="T7" fmla="*/ 0 h 122"/>
                    <a:gd name="T8" fmla="*/ 0 w 53"/>
                    <a:gd name="T9" fmla="*/ 4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122">
                      <a:moveTo>
                        <a:pt x="0" y="43"/>
                      </a:moveTo>
                      <a:lnTo>
                        <a:pt x="36" y="122"/>
                      </a:lnTo>
                      <a:lnTo>
                        <a:pt x="53" y="79"/>
                      </a:lnTo>
                      <a:lnTo>
                        <a:pt x="17" y="0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1" name="Freeform 39">
                  <a:extLst>
                    <a:ext uri="{FF2B5EF4-FFF2-40B4-BE49-F238E27FC236}">
                      <a16:creationId xmlns:a16="http://schemas.microsoft.com/office/drawing/2014/main" id="{BDAB8402-DE47-4199-8091-B25BDB86C22C}"/>
                    </a:ext>
                  </a:extLst>
                </p:cNvPr>
                <p:cNvSpPr/>
                <p:nvPr/>
              </p:nvSpPr>
              <p:spPr bwMode="auto">
                <a:xfrm>
                  <a:off x="8135210" y="4170519"/>
                  <a:ext cx="237232" cy="183976"/>
                </a:xfrm>
                <a:custGeom>
                  <a:avLst/>
                  <a:gdLst>
                    <a:gd name="T0" fmla="*/ 81 w 98"/>
                    <a:gd name="T1" fmla="*/ 43 h 76"/>
                    <a:gd name="T2" fmla="*/ 0 w 98"/>
                    <a:gd name="T3" fmla="*/ 76 h 76"/>
                    <a:gd name="T4" fmla="*/ 17 w 98"/>
                    <a:gd name="T5" fmla="*/ 33 h 76"/>
                    <a:gd name="T6" fmla="*/ 98 w 98"/>
                    <a:gd name="T7" fmla="*/ 0 h 76"/>
                    <a:gd name="T8" fmla="*/ 81 w 98"/>
                    <a:gd name="T9" fmla="*/ 43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76">
                      <a:moveTo>
                        <a:pt x="81" y="43"/>
                      </a:moveTo>
                      <a:lnTo>
                        <a:pt x="0" y="76"/>
                      </a:lnTo>
                      <a:lnTo>
                        <a:pt x="17" y="33"/>
                      </a:lnTo>
                      <a:lnTo>
                        <a:pt x="98" y="0"/>
                      </a:lnTo>
                      <a:lnTo>
                        <a:pt x="81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2" name="Freeform 40">
                  <a:extLst>
                    <a:ext uri="{FF2B5EF4-FFF2-40B4-BE49-F238E27FC236}">
                      <a16:creationId xmlns:a16="http://schemas.microsoft.com/office/drawing/2014/main" id="{A2F12F5A-A79A-44E7-8134-074FB8A66863}"/>
                    </a:ext>
                  </a:extLst>
                </p:cNvPr>
                <p:cNvSpPr/>
                <p:nvPr/>
              </p:nvSpPr>
              <p:spPr bwMode="auto">
                <a:xfrm>
                  <a:off x="8118265" y="3855824"/>
                  <a:ext cx="108934" cy="297751"/>
                </a:xfrm>
                <a:custGeom>
                  <a:avLst/>
                  <a:gdLst>
                    <a:gd name="T0" fmla="*/ 0 w 45"/>
                    <a:gd name="T1" fmla="*/ 39 h 123"/>
                    <a:gd name="T2" fmla="*/ 19 w 45"/>
                    <a:gd name="T3" fmla="*/ 123 h 123"/>
                    <a:gd name="T4" fmla="*/ 45 w 45"/>
                    <a:gd name="T5" fmla="*/ 84 h 123"/>
                    <a:gd name="T6" fmla="*/ 26 w 45"/>
                    <a:gd name="T7" fmla="*/ 0 h 123"/>
                    <a:gd name="T8" fmla="*/ 0 w 45"/>
                    <a:gd name="T9" fmla="*/ 39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23">
                      <a:moveTo>
                        <a:pt x="0" y="39"/>
                      </a:moveTo>
                      <a:lnTo>
                        <a:pt x="19" y="123"/>
                      </a:lnTo>
                      <a:lnTo>
                        <a:pt x="45" y="84"/>
                      </a:lnTo>
                      <a:lnTo>
                        <a:pt x="26" y="0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3" name="Freeform 41">
                  <a:extLst>
                    <a:ext uri="{FF2B5EF4-FFF2-40B4-BE49-F238E27FC236}">
                      <a16:creationId xmlns:a16="http://schemas.microsoft.com/office/drawing/2014/main" id="{A2DD0CEC-0CEE-4E57-A343-094BF9E98B1A}"/>
                    </a:ext>
                  </a:extLst>
                </p:cNvPr>
                <p:cNvSpPr/>
                <p:nvPr/>
              </p:nvSpPr>
              <p:spPr bwMode="auto">
                <a:xfrm>
                  <a:off x="8205411" y="4047061"/>
                  <a:ext cx="266281" cy="135561"/>
                </a:xfrm>
                <a:custGeom>
                  <a:avLst/>
                  <a:gdLst>
                    <a:gd name="T0" fmla="*/ 86 w 110"/>
                    <a:gd name="T1" fmla="*/ 39 h 56"/>
                    <a:gd name="T2" fmla="*/ 0 w 110"/>
                    <a:gd name="T3" fmla="*/ 56 h 56"/>
                    <a:gd name="T4" fmla="*/ 24 w 110"/>
                    <a:gd name="T5" fmla="*/ 15 h 56"/>
                    <a:gd name="T6" fmla="*/ 110 w 110"/>
                    <a:gd name="T7" fmla="*/ 0 h 56"/>
                    <a:gd name="T8" fmla="*/ 86 w 110"/>
                    <a:gd name="T9" fmla="*/ 39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56">
                      <a:moveTo>
                        <a:pt x="86" y="39"/>
                      </a:moveTo>
                      <a:lnTo>
                        <a:pt x="0" y="56"/>
                      </a:lnTo>
                      <a:lnTo>
                        <a:pt x="24" y="15"/>
                      </a:lnTo>
                      <a:lnTo>
                        <a:pt x="110" y="0"/>
                      </a:lnTo>
                      <a:lnTo>
                        <a:pt x="8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4" name="Freeform 42">
                  <a:extLst>
                    <a:ext uri="{FF2B5EF4-FFF2-40B4-BE49-F238E27FC236}">
                      <a16:creationId xmlns:a16="http://schemas.microsoft.com/office/drawing/2014/main" id="{BBF1DF42-33EA-4C29-9AFF-8AD669306EE1}"/>
                    </a:ext>
                  </a:extLst>
                </p:cNvPr>
                <p:cNvSpPr/>
                <p:nvPr/>
              </p:nvSpPr>
              <p:spPr bwMode="auto">
                <a:xfrm>
                  <a:off x="8273192" y="3700897"/>
                  <a:ext cx="82305" cy="290488"/>
                </a:xfrm>
                <a:custGeom>
                  <a:avLst/>
                  <a:gdLst>
                    <a:gd name="T0" fmla="*/ 0 w 34"/>
                    <a:gd name="T1" fmla="*/ 31 h 120"/>
                    <a:gd name="T2" fmla="*/ 0 w 34"/>
                    <a:gd name="T3" fmla="*/ 120 h 120"/>
                    <a:gd name="T4" fmla="*/ 34 w 34"/>
                    <a:gd name="T5" fmla="*/ 86 h 120"/>
                    <a:gd name="T6" fmla="*/ 31 w 34"/>
                    <a:gd name="T7" fmla="*/ 0 h 120"/>
                    <a:gd name="T8" fmla="*/ 0 w 34"/>
                    <a:gd name="T9" fmla="*/ 31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120">
                      <a:moveTo>
                        <a:pt x="0" y="31"/>
                      </a:moveTo>
                      <a:lnTo>
                        <a:pt x="0" y="120"/>
                      </a:lnTo>
                      <a:lnTo>
                        <a:pt x="34" y="86"/>
                      </a:lnTo>
                      <a:lnTo>
                        <a:pt x="31" y="0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5" name="Freeform 43">
                  <a:extLst>
                    <a:ext uri="{FF2B5EF4-FFF2-40B4-BE49-F238E27FC236}">
                      <a16:creationId xmlns:a16="http://schemas.microsoft.com/office/drawing/2014/main" id="{1CB15433-46AC-4D6E-AB9C-99967BFB706C}"/>
                    </a:ext>
                  </a:extLst>
                </p:cNvPr>
                <p:cNvSpPr/>
                <p:nvPr/>
              </p:nvSpPr>
              <p:spPr bwMode="auto">
                <a:xfrm>
                  <a:off x="8302241" y="3938129"/>
                  <a:ext cx="295330" cy="87146"/>
                </a:xfrm>
                <a:custGeom>
                  <a:avLst/>
                  <a:gdLst>
                    <a:gd name="T0" fmla="*/ 89 w 122"/>
                    <a:gd name="T1" fmla="*/ 36 h 36"/>
                    <a:gd name="T2" fmla="*/ 0 w 122"/>
                    <a:gd name="T3" fmla="*/ 33 h 36"/>
                    <a:gd name="T4" fmla="*/ 34 w 122"/>
                    <a:gd name="T5" fmla="*/ 0 h 36"/>
                    <a:gd name="T6" fmla="*/ 122 w 122"/>
                    <a:gd name="T7" fmla="*/ 2 h 36"/>
                    <a:gd name="T8" fmla="*/ 89 w 122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36">
                      <a:moveTo>
                        <a:pt x="89" y="36"/>
                      </a:moveTo>
                      <a:lnTo>
                        <a:pt x="0" y="33"/>
                      </a:lnTo>
                      <a:lnTo>
                        <a:pt x="34" y="0"/>
                      </a:lnTo>
                      <a:lnTo>
                        <a:pt x="122" y="2"/>
                      </a:lnTo>
                      <a:lnTo>
                        <a:pt x="8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6" name="Freeform 44">
                  <a:extLst>
                    <a:ext uri="{FF2B5EF4-FFF2-40B4-BE49-F238E27FC236}">
                      <a16:creationId xmlns:a16="http://schemas.microsoft.com/office/drawing/2014/main" id="{264F5619-FD2C-4082-AA61-F586D5B55891}"/>
                    </a:ext>
                  </a:extLst>
                </p:cNvPr>
                <p:cNvSpPr/>
                <p:nvPr/>
              </p:nvSpPr>
              <p:spPr bwMode="auto">
                <a:xfrm>
                  <a:off x="8539473" y="5380886"/>
                  <a:ext cx="435733" cy="157349"/>
                </a:xfrm>
                <a:custGeom>
                  <a:avLst/>
                  <a:gdLst>
                    <a:gd name="T0" fmla="*/ 1 w 75"/>
                    <a:gd name="T1" fmla="*/ 0 h 27"/>
                    <a:gd name="T2" fmla="*/ 75 w 75"/>
                    <a:gd name="T3" fmla="*/ 19 h 27"/>
                    <a:gd name="T4" fmla="*/ 74 w 75"/>
                    <a:gd name="T5" fmla="*/ 27 h 27"/>
                    <a:gd name="T6" fmla="*/ 0 w 75"/>
                    <a:gd name="T7" fmla="*/ 2 h 27"/>
                    <a:gd name="T8" fmla="*/ 1 w 75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7">
                      <a:moveTo>
                        <a:pt x="1" y="0"/>
                      </a:moveTo>
                      <a:cubicBezTo>
                        <a:pt x="24" y="13"/>
                        <a:pt x="49" y="19"/>
                        <a:pt x="75" y="19"/>
                      </a:cubicBezTo>
                      <a:cubicBezTo>
                        <a:pt x="74" y="27"/>
                        <a:pt x="74" y="27"/>
                        <a:pt x="74" y="27"/>
                      </a:cubicBezTo>
                      <a:cubicBezTo>
                        <a:pt x="48" y="25"/>
                        <a:pt x="22" y="16"/>
                        <a:pt x="0" y="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7" name="Freeform 45">
                  <a:extLst>
                    <a:ext uri="{FF2B5EF4-FFF2-40B4-BE49-F238E27FC236}">
                      <a16:creationId xmlns:a16="http://schemas.microsoft.com/office/drawing/2014/main" id="{55E739FC-2A50-430F-AA00-E9CB9D0CEF62}"/>
                    </a:ext>
                  </a:extLst>
                </p:cNvPr>
                <p:cNvSpPr/>
                <p:nvPr/>
              </p:nvSpPr>
              <p:spPr bwMode="auto">
                <a:xfrm>
                  <a:off x="8389387" y="3664585"/>
                  <a:ext cx="58098" cy="215446"/>
                </a:xfrm>
                <a:custGeom>
                  <a:avLst/>
                  <a:gdLst>
                    <a:gd name="T0" fmla="*/ 0 w 24"/>
                    <a:gd name="T1" fmla="*/ 24 h 89"/>
                    <a:gd name="T2" fmla="*/ 0 w 24"/>
                    <a:gd name="T3" fmla="*/ 89 h 89"/>
                    <a:gd name="T4" fmla="*/ 24 w 24"/>
                    <a:gd name="T5" fmla="*/ 65 h 89"/>
                    <a:gd name="T6" fmla="*/ 24 w 24"/>
                    <a:gd name="T7" fmla="*/ 0 h 89"/>
                    <a:gd name="T8" fmla="*/ 0 w 24"/>
                    <a:gd name="T9" fmla="*/ 24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89">
                      <a:moveTo>
                        <a:pt x="0" y="24"/>
                      </a:moveTo>
                      <a:lnTo>
                        <a:pt x="0" y="89"/>
                      </a:lnTo>
                      <a:lnTo>
                        <a:pt x="24" y="65"/>
                      </a:lnTo>
                      <a:lnTo>
                        <a:pt x="24" y="0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68" name="Freeform 46">
                  <a:extLst>
                    <a:ext uri="{FF2B5EF4-FFF2-40B4-BE49-F238E27FC236}">
                      <a16:creationId xmlns:a16="http://schemas.microsoft.com/office/drawing/2014/main" id="{2F827033-6028-43A3-B579-D0435969357F}"/>
                    </a:ext>
                  </a:extLst>
                </p:cNvPr>
                <p:cNvSpPr/>
                <p:nvPr/>
              </p:nvSpPr>
              <p:spPr bwMode="auto">
                <a:xfrm>
                  <a:off x="8413595" y="3846141"/>
                  <a:ext cx="213025" cy="58098"/>
                </a:xfrm>
                <a:custGeom>
                  <a:avLst/>
                  <a:gdLst>
                    <a:gd name="T0" fmla="*/ 64 w 88"/>
                    <a:gd name="T1" fmla="*/ 24 h 24"/>
                    <a:gd name="T2" fmla="*/ 0 w 88"/>
                    <a:gd name="T3" fmla="*/ 21 h 24"/>
                    <a:gd name="T4" fmla="*/ 24 w 88"/>
                    <a:gd name="T5" fmla="*/ 0 h 24"/>
                    <a:gd name="T6" fmla="*/ 88 w 88"/>
                    <a:gd name="T7" fmla="*/ 0 h 24"/>
                    <a:gd name="T8" fmla="*/ 64 w 88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24">
                      <a:moveTo>
                        <a:pt x="64" y="24"/>
                      </a:moveTo>
                      <a:lnTo>
                        <a:pt x="0" y="21"/>
                      </a:lnTo>
                      <a:lnTo>
                        <a:pt x="24" y="0"/>
                      </a:lnTo>
                      <a:lnTo>
                        <a:pt x="88" y="0"/>
                      </a:lnTo>
                      <a:lnTo>
                        <a:pt x="6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38CA427E-74D2-4B70-815D-7D8C86448E9F}"/>
                  </a:ext>
                </a:extLst>
              </p:cNvPr>
              <p:cNvGrpSpPr/>
              <p:nvPr/>
            </p:nvGrpSpPr>
            <p:grpSpPr>
              <a:xfrm rot="20880000">
                <a:off x="1115042" y="1830822"/>
                <a:ext cx="516008" cy="907704"/>
                <a:chOff x="7910081" y="3664585"/>
                <a:chExt cx="1065125" cy="1873650"/>
              </a:xfrm>
              <a:grpFill/>
            </p:grpSpPr>
            <p:sp>
              <p:nvSpPr>
                <p:cNvPr id="20" name="Freeform 26">
                  <a:extLst>
                    <a:ext uri="{FF2B5EF4-FFF2-40B4-BE49-F238E27FC236}">
                      <a16:creationId xmlns:a16="http://schemas.microsoft.com/office/drawing/2014/main" id="{402443C1-8C6B-4E7B-80A6-9B88892D0158}"/>
                    </a:ext>
                  </a:extLst>
                </p:cNvPr>
                <p:cNvSpPr/>
                <p:nvPr/>
              </p:nvSpPr>
              <p:spPr bwMode="auto">
                <a:xfrm>
                  <a:off x="8198150" y="5313106"/>
                  <a:ext cx="302593" cy="96829"/>
                </a:xfrm>
                <a:custGeom>
                  <a:avLst/>
                  <a:gdLst>
                    <a:gd name="T0" fmla="*/ 36 w 125"/>
                    <a:gd name="T1" fmla="*/ 40 h 40"/>
                    <a:gd name="T2" fmla="*/ 125 w 125"/>
                    <a:gd name="T3" fmla="*/ 28 h 40"/>
                    <a:gd name="T4" fmla="*/ 89 w 125"/>
                    <a:gd name="T5" fmla="*/ 0 h 40"/>
                    <a:gd name="T6" fmla="*/ 0 w 125"/>
                    <a:gd name="T7" fmla="*/ 9 h 40"/>
                    <a:gd name="T8" fmla="*/ 36 w 125"/>
                    <a:gd name="T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40">
                      <a:moveTo>
                        <a:pt x="36" y="40"/>
                      </a:moveTo>
                      <a:lnTo>
                        <a:pt x="125" y="28"/>
                      </a:lnTo>
                      <a:lnTo>
                        <a:pt x="89" y="0"/>
                      </a:lnTo>
                      <a:lnTo>
                        <a:pt x="0" y="9"/>
                      </a:lnTo>
                      <a:lnTo>
                        <a:pt x="36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1" name="Freeform 27">
                  <a:extLst>
                    <a:ext uri="{FF2B5EF4-FFF2-40B4-BE49-F238E27FC236}">
                      <a16:creationId xmlns:a16="http://schemas.microsoft.com/office/drawing/2014/main" id="{D2DB6D6E-15A2-42DD-A542-734F798F80C6}"/>
                    </a:ext>
                  </a:extLst>
                </p:cNvPr>
                <p:cNvSpPr/>
                <p:nvPr/>
              </p:nvSpPr>
              <p:spPr bwMode="auto">
                <a:xfrm>
                  <a:off x="8423278" y="5068611"/>
                  <a:ext cx="99251" cy="283227"/>
                </a:xfrm>
                <a:custGeom>
                  <a:avLst/>
                  <a:gdLst>
                    <a:gd name="T0" fmla="*/ 36 w 41"/>
                    <a:gd name="T1" fmla="*/ 29 h 117"/>
                    <a:gd name="T2" fmla="*/ 41 w 41"/>
                    <a:gd name="T3" fmla="*/ 117 h 117"/>
                    <a:gd name="T4" fmla="*/ 5 w 41"/>
                    <a:gd name="T5" fmla="*/ 86 h 117"/>
                    <a:gd name="T6" fmla="*/ 0 w 41"/>
                    <a:gd name="T7" fmla="*/ 0 h 117"/>
                    <a:gd name="T8" fmla="*/ 36 w 41"/>
                    <a:gd name="T9" fmla="*/ 29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117">
                      <a:moveTo>
                        <a:pt x="36" y="29"/>
                      </a:moveTo>
                      <a:lnTo>
                        <a:pt x="41" y="117"/>
                      </a:lnTo>
                      <a:lnTo>
                        <a:pt x="5" y="86"/>
                      </a:lnTo>
                      <a:lnTo>
                        <a:pt x="0" y="0"/>
                      </a:lnTo>
                      <a:lnTo>
                        <a:pt x="36" y="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2" name="Freeform 28">
                  <a:extLst>
                    <a:ext uri="{FF2B5EF4-FFF2-40B4-BE49-F238E27FC236}">
                      <a16:creationId xmlns:a16="http://schemas.microsoft.com/office/drawing/2014/main" id="{0DE7B6D0-2712-492F-A2BE-60383A928048}"/>
                    </a:ext>
                  </a:extLst>
                </p:cNvPr>
                <p:cNvSpPr/>
                <p:nvPr/>
              </p:nvSpPr>
              <p:spPr bwMode="auto">
                <a:xfrm>
                  <a:off x="8060167" y="5150916"/>
                  <a:ext cx="283227" cy="108934"/>
                </a:xfrm>
                <a:custGeom>
                  <a:avLst/>
                  <a:gdLst>
                    <a:gd name="T0" fmla="*/ 31 w 117"/>
                    <a:gd name="T1" fmla="*/ 35 h 45"/>
                    <a:gd name="T2" fmla="*/ 117 w 117"/>
                    <a:gd name="T3" fmla="*/ 45 h 45"/>
                    <a:gd name="T4" fmla="*/ 88 w 117"/>
                    <a:gd name="T5" fmla="*/ 9 h 45"/>
                    <a:gd name="T6" fmla="*/ 0 w 117"/>
                    <a:gd name="T7" fmla="*/ 0 h 45"/>
                    <a:gd name="T8" fmla="*/ 31 w 117"/>
                    <a:gd name="T9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45">
                      <a:moveTo>
                        <a:pt x="31" y="35"/>
                      </a:moveTo>
                      <a:lnTo>
                        <a:pt x="117" y="45"/>
                      </a:lnTo>
                      <a:lnTo>
                        <a:pt x="88" y="9"/>
                      </a:lnTo>
                      <a:lnTo>
                        <a:pt x="0" y="0"/>
                      </a:lnTo>
                      <a:lnTo>
                        <a:pt x="31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3" name="Freeform 29">
                  <a:extLst>
                    <a:ext uri="{FF2B5EF4-FFF2-40B4-BE49-F238E27FC236}">
                      <a16:creationId xmlns:a16="http://schemas.microsoft.com/office/drawing/2014/main" id="{B8B92937-657B-4621-9A8F-BA59E784C74E}"/>
                    </a:ext>
                  </a:extLst>
                </p:cNvPr>
                <p:cNvSpPr/>
                <p:nvPr/>
              </p:nvSpPr>
              <p:spPr bwMode="auto">
                <a:xfrm>
                  <a:off x="8309504" y="4935471"/>
                  <a:ext cx="96830" cy="295330"/>
                </a:xfrm>
                <a:custGeom>
                  <a:avLst/>
                  <a:gdLst>
                    <a:gd name="T0" fmla="*/ 40 w 40"/>
                    <a:gd name="T1" fmla="*/ 36 h 122"/>
                    <a:gd name="T2" fmla="*/ 28 w 40"/>
                    <a:gd name="T3" fmla="*/ 122 h 122"/>
                    <a:gd name="T4" fmla="*/ 0 w 40"/>
                    <a:gd name="T5" fmla="*/ 86 h 122"/>
                    <a:gd name="T6" fmla="*/ 12 w 40"/>
                    <a:gd name="T7" fmla="*/ 0 h 122"/>
                    <a:gd name="T8" fmla="*/ 40 w 40"/>
                    <a:gd name="T9" fmla="*/ 36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122">
                      <a:moveTo>
                        <a:pt x="40" y="36"/>
                      </a:moveTo>
                      <a:lnTo>
                        <a:pt x="28" y="122"/>
                      </a:lnTo>
                      <a:lnTo>
                        <a:pt x="0" y="86"/>
                      </a:lnTo>
                      <a:lnTo>
                        <a:pt x="12" y="0"/>
                      </a:lnTo>
                      <a:lnTo>
                        <a:pt x="40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4" name="Freeform 30">
                  <a:extLst>
                    <a:ext uri="{FF2B5EF4-FFF2-40B4-BE49-F238E27FC236}">
                      <a16:creationId xmlns:a16="http://schemas.microsoft.com/office/drawing/2014/main" id="{7FDDD75A-06B3-4053-BEC1-40462E83F2B6}"/>
                    </a:ext>
                  </a:extLst>
                </p:cNvPr>
                <p:cNvSpPr/>
                <p:nvPr/>
              </p:nvSpPr>
              <p:spPr bwMode="auto">
                <a:xfrm>
                  <a:off x="7968179" y="4940313"/>
                  <a:ext cx="246915" cy="162190"/>
                </a:xfrm>
                <a:custGeom>
                  <a:avLst/>
                  <a:gdLst>
                    <a:gd name="T0" fmla="*/ 19 w 102"/>
                    <a:gd name="T1" fmla="*/ 41 h 67"/>
                    <a:gd name="T2" fmla="*/ 102 w 102"/>
                    <a:gd name="T3" fmla="*/ 67 h 67"/>
                    <a:gd name="T4" fmla="*/ 83 w 102"/>
                    <a:gd name="T5" fmla="*/ 27 h 67"/>
                    <a:gd name="T6" fmla="*/ 0 w 102"/>
                    <a:gd name="T7" fmla="*/ 0 h 67"/>
                    <a:gd name="T8" fmla="*/ 19 w 102"/>
                    <a:gd name="T9" fmla="*/ 4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7">
                      <a:moveTo>
                        <a:pt x="19" y="41"/>
                      </a:moveTo>
                      <a:lnTo>
                        <a:pt x="102" y="67"/>
                      </a:lnTo>
                      <a:lnTo>
                        <a:pt x="83" y="27"/>
                      </a:lnTo>
                      <a:lnTo>
                        <a:pt x="0" y="0"/>
                      </a:lnTo>
                      <a:lnTo>
                        <a:pt x="19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5" name="Freeform 31">
                  <a:extLst>
                    <a:ext uri="{FF2B5EF4-FFF2-40B4-BE49-F238E27FC236}">
                      <a16:creationId xmlns:a16="http://schemas.microsoft.com/office/drawing/2014/main" id="{1149EBDC-ED9F-467F-A81F-A8A84BA38136}"/>
                    </a:ext>
                  </a:extLst>
                </p:cNvPr>
                <p:cNvSpPr/>
                <p:nvPr/>
              </p:nvSpPr>
              <p:spPr bwMode="auto">
                <a:xfrm>
                  <a:off x="8205411" y="4785386"/>
                  <a:ext cx="121037" cy="300171"/>
                </a:xfrm>
                <a:custGeom>
                  <a:avLst/>
                  <a:gdLst>
                    <a:gd name="T0" fmla="*/ 50 w 50"/>
                    <a:gd name="T1" fmla="*/ 43 h 124"/>
                    <a:gd name="T2" fmla="*/ 21 w 50"/>
                    <a:gd name="T3" fmla="*/ 124 h 124"/>
                    <a:gd name="T4" fmla="*/ 0 w 50"/>
                    <a:gd name="T5" fmla="*/ 81 h 124"/>
                    <a:gd name="T6" fmla="*/ 31 w 50"/>
                    <a:gd name="T7" fmla="*/ 0 h 124"/>
                    <a:gd name="T8" fmla="*/ 50 w 50"/>
                    <a:gd name="T9" fmla="*/ 43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24">
                      <a:moveTo>
                        <a:pt x="50" y="43"/>
                      </a:moveTo>
                      <a:lnTo>
                        <a:pt x="21" y="124"/>
                      </a:lnTo>
                      <a:lnTo>
                        <a:pt x="0" y="81"/>
                      </a:lnTo>
                      <a:lnTo>
                        <a:pt x="31" y="0"/>
                      </a:lnTo>
                      <a:lnTo>
                        <a:pt x="5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6" name="Freeform 32">
                  <a:extLst>
                    <a:ext uri="{FF2B5EF4-FFF2-40B4-BE49-F238E27FC236}">
                      <a16:creationId xmlns:a16="http://schemas.microsoft.com/office/drawing/2014/main" id="{F466BE22-69E6-4ABC-B91D-CC0E7212707D}"/>
                    </a:ext>
                  </a:extLst>
                </p:cNvPr>
                <p:cNvSpPr/>
                <p:nvPr/>
              </p:nvSpPr>
              <p:spPr bwMode="auto">
                <a:xfrm>
                  <a:off x="7914922" y="4715184"/>
                  <a:ext cx="215446" cy="215446"/>
                </a:xfrm>
                <a:custGeom>
                  <a:avLst/>
                  <a:gdLst>
                    <a:gd name="T0" fmla="*/ 12 w 89"/>
                    <a:gd name="T1" fmla="*/ 45 h 89"/>
                    <a:gd name="T2" fmla="*/ 89 w 89"/>
                    <a:gd name="T3" fmla="*/ 89 h 89"/>
                    <a:gd name="T4" fmla="*/ 77 w 89"/>
                    <a:gd name="T5" fmla="*/ 43 h 89"/>
                    <a:gd name="T6" fmla="*/ 0 w 89"/>
                    <a:gd name="T7" fmla="*/ 0 h 89"/>
                    <a:gd name="T8" fmla="*/ 12 w 89"/>
                    <a:gd name="T9" fmla="*/ 4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" h="89">
                      <a:moveTo>
                        <a:pt x="12" y="45"/>
                      </a:moveTo>
                      <a:lnTo>
                        <a:pt x="89" y="89"/>
                      </a:lnTo>
                      <a:lnTo>
                        <a:pt x="77" y="43"/>
                      </a:lnTo>
                      <a:lnTo>
                        <a:pt x="0" y="0"/>
                      </a:lnTo>
                      <a:lnTo>
                        <a:pt x="12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7" name="Freeform 33">
                  <a:extLst>
                    <a:ext uri="{FF2B5EF4-FFF2-40B4-BE49-F238E27FC236}">
                      <a16:creationId xmlns:a16="http://schemas.microsoft.com/office/drawing/2014/main" id="{44B5F631-7FDC-4950-BBFC-CAD5C43FD640}"/>
                    </a:ext>
                  </a:extLst>
                </p:cNvPr>
                <p:cNvSpPr/>
                <p:nvPr/>
              </p:nvSpPr>
              <p:spPr bwMode="auto">
                <a:xfrm>
                  <a:off x="8140052" y="4628037"/>
                  <a:ext cx="140403" cy="290488"/>
                </a:xfrm>
                <a:custGeom>
                  <a:avLst/>
                  <a:gdLst>
                    <a:gd name="T0" fmla="*/ 58 w 58"/>
                    <a:gd name="T1" fmla="*/ 45 h 120"/>
                    <a:gd name="T2" fmla="*/ 12 w 58"/>
                    <a:gd name="T3" fmla="*/ 120 h 120"/>
                    <a:gd name="T4" fmla="*/ 0 w 58"/>
                    <a:gd name="T5" fmla="*/ 74 h 120"/>
                    <a:gd name="T6" fmla="*/ 46 w 58"/>
                    <a:gd name="T7" fmla="*/ 0 h 120"/>
                    <a:gd name="T8" fmla="*/ 58 w 58"/>
                    <a:gd name="T9" fmla="*/ 45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0">
                      <a:moveTo>
                        <a:pt x="58" y="45"/>
                      </a:moveTo>
                      <a:lnTo>
                        <a:pt x="12" y="120"/>
                      </a:lnTo>
                      <a:lnTo>
                        <a:pt x="0" y="74"/>
                      </a:lnTo>
                      <a:lnTo>
                        <a:pt x="46" y="0"/>
                      </a:lnTo>
                      <a:lnTo>
                        <a:pt x="58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8" name="Freeform 34">
                  <a:extLst>
                    <a:ext uri="{FF2B5EF4-FFF2-40B4-BE49-F238E27FC236}">
                      <a16:creationId xmlns:a16="http://schemas.microsoft.com/office/drawing/2014/main" id="{79AF7B4D-42DE-4F0B-BA41-7BDD21BF2E0D}"/>
                    </a:ext>
                  </a:extLst>
                </p:cNvPr>
                <p:cNvSpPr/>
                <p:nvPr/>
              </p:nvSpPr>
              <p:spPr bwMode="auto">
                <a:xfrm>
                  <a:off x="7910081" y="4482793"/>
                  <a:ext cx="167032" cy="254178"/>
                </a:xfrm>
                <a:custGeom>
                  <a:avLst/>
                  <a:gdLst>
                    <a:gd name="T0" fmla="*/ 2 w 69"/>
                    <a:gd name="T1" fmla="*/ 48 h 105"/>
                    <a:gd name="T2" fmla="*/ 69 w 69"/>
                    <a:gd name="T3" fmla="*/ 105 h 105"/>
                    <a:gd name="T4" fmla="*/ 67 w 69"/>
                    <a:gd name="T5" fmla="*/ 58 h 105"/>
                    <a:gd name="T6" fmla="*/ 0 w 69"/>
                    <a:gd name="T7" fmla="*/ 0 h 105"/>
                    <a:gd name="T8" fmla="*/ 2 w 69"/>
                    <a:gd name="T9" fmla="*/ 4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05">
                      <a:moveTo>
                        <a:pt x="2" y="48"/>
                      </a:moveTo>
                      <a:lnTo>
                        <a:pt x="69" y="105"/>
                      </a:lnTo>
                      <a:lnTo>
                        <a:pt x="67" y="58"/>
                      </a:lnTo>
                      <a:lnTo>
                        <a:pt x="0" y="0"/>
                      </a:lnTo>
                      <a:lnTo>
                        <a:pt x="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29" name="Freeform 35">
                  <a:extLst>
                    <a:ext uri="{FF2B5EF4-FFF2-40B4-BE49-F238E27FC236}">
                      <a16:creationId xmlns:a16="http://schemas.microsoft.com/office/drawing/2014/main" id="{51FCD176-E48D-45BA-AB06-DFC08E6A1F28}"/>
                    </a:ext>
                  </a:extLst>
                </p:cNvPr>
                <p:cNvSpPr/>
                <p:nvPr/>
              </p:nvSpPr>
              <p:spPr bwMode="auto">
                <a:xfrm>
                  <a:off x="8111003" y="4465849"/>
                  <a:ext cx="152507" cy="266281"/>
                </a:xfrm>
                <a:custGeom>
                  <a:avLst/>
                  <a:gdLst>
                    <a:gd name="T0" fmla="*/ 63 w 63"/>
                    <a:gd name="T1" fmla="*/ 48 h 110"/>
                    <a:gd name="T2" fmla="*/ 3 w 63"/>
                    <a:gd name="T3" fmla="*/ 110 h 110"/>
                    <a:gd name="T4" fmla="*/ 0 w 63"/>
                    <a:gd name="T5" fmla="*/ 65 h 110"/>
                    <a:gd name="T6" fmla="*/ 63 w 63"/>
                    <a:gd name="T7" fmla="*/ 0 h 110"/>
                    <a:gd name="T8" fmla="*/ 63 w 63"/>
                    <a:gd name="T9" fmla="*/ 48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110">
                      <a:moveTo>
                        <a:pt x="63" y="48"/>
                      </a:moveTo>
                      <a:lnTo>
                        <a:pt x="3" y="110"/>
                      </a:lnTo>
                      <a:lnTo>
                        <a:pt x="0" y="65"/>
                      </a:lnTo>
                      <a:lnTo>
                        <a:pt x="63" y="0"/>
                      </a:lnTo>
                      <a:lnTo>
                        <a:pt x="63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0" name="Freeform 36">
                  <a:extLst>
                    <a:ext uri="{FF2B5EF4-FFF2-40B4-BE49-F238E27FC236}">
                      <a16:creationId xmlns:a16="http://schemas.microsoft.com/office/drawing/2014/main" id="{138EDAD3-E215-4E0D-B7FA-871125C09F51}"/>
                    </a:ext>
                  </a:extLst>
                </p:cNvPr>
                <p:cNvSpPr/>
                <p:nvPr/>
              </p:nvSpPr>
              <p:spPr bwMode="auto">
                <a:xfrm>
                  <a:off x="7939130" y="4257666"/>
                  <a:ext cx="142824" cy="278385"/>
                </a:xfrm>
                <a:custGeom>
                  <a:avLst/>
                  <a:gdLst>
                    <a:gd name="T0" fmla="*/ 0 w 59"/>
                    <a:gd name="T1" fmla="*/ 45 h 115"/>
                    <a:gd name="T2" fmla="*/ 52 w 59"/>
                    <a:gd name="T3" fmla="*/ 115 h 115"/>
                    <a:gd name="T4" fmla="*/ 59 w 59"/>
                    <a:gd name="T5" fmla="*/ 69 h 115"/>
                    <a:gd name="T6" fmla="*/ 7 w 59"/>
                    <a:gd name="T7" fmla="*/ 0 h 115"/>
                    <a:gd name="T8" fmla="*/ 0 w 59"/>
                    <a:gd name="T9" fmla="*/ 4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115">
                      <a:moveTo>
                        <a:pt x="0" y="45"/>
                      </a:moveTo>
                      <a:lnTo>
                        <a:pt x="52" y="115"/>
                      </a:lnTo>
                      <a:lnTo>
                        <a:pt x="59" y="69"/>
                      </a:lnTo>
                      <a:lnTo>
                        <a:pt x="7" y="0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1" name="Freeform 37">
                  <a:extLst>
                    <a:ext uri="{FF2B5EF4-FFF2-40B4-BE49-F238E27FC236}">
                      <a16:creationId xmlns:a16="http://schemas.microsoft.com/office/drawing/2014/main" id="{DE74E716-DF42-4703-B9CE-6F1C742B6DA4}"/>
                    </a:ext>
                  </a:extLst>
                </p:cNvPr>
                <p:cNvSpPr/>
                <p:nvPr/>
              </p:nvSpPr>
              <p:spPr bwMode="auto">
                <a:xfrm>
                  <a:off x="8106162" y="4315763"/>
                  <a:ext cx="196081" cy="229971"/>
                </a:xfrm>
                <a:custGeom>
                  <a:avLst/>
                  <a:gdLst>
                    <a:gd name="T0" fmla="*/ 72 w 81"/>
                    <a:gd name="T1" fmla="*/ 45 h 95"/>
                    <a:gd name="T2" fmla="*/ 0 w 81"/>
                    <a:gd name="T3" fmla="*/ 95 h 95"/>
                    <a:gd name="T4" fmla="*/ 7 w 81"/>
                    <a:gd name="T5" fmla="*/ 48 h 95"/>
                    <a:gd name="T6" fmla="*/ 81 w 81"/>
                    <a:gd name="T7" fmla="*/ 0 h 95"/>
                    <a:gd name="T8" fmla="*/ 72 w 81"/>
                    <a:gd name="T9" fmla="*/ 4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95">
                      <a:moveTo>
                        <a:pt x="72" y="45"/>
                      </a:moveTo>
                      <a:lnTo>
                        <a:pt x="0" y="95"/>
                      </a:lnTo>
                      <a:lnTo>
                        <a:pt x="7" y="48"/>
                      </a:lnTo>
                      <a:lnTo>
                        <a:pt x="81" y="0"/>
                      </a:lnTo>
                      <a:lnTo>
                        <a:pt x="72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2" name="Freeform 38">
                  <a:extLst>
                    <a:ext uri="{FF2B5EF4-FFF2-40B4-BE49-F238E27FC236}">
                      <a16:creationId xmlns:a16="http://schemas.microsoft.com/office/drawing/2014/main" id="{19592E7A-EFE0-4F0C-ACB2-7CD1A747D5DC}"/>
                    </a:ext>
                  </a:extLst>
                </p:cNvPr>
                <p:cNvSpPr/>
                <p:nvPr/>
              </p:nvSpPr>
              <p:spPr bwMode="auto">
                <a:xfrm>
                  <a:off x="8006911" y="4042220"/>
                  <a:ext cx="128300" cy="295330"/>
                </a:xfrm>
                <a:custGeom>
                  <a:avLst/>
                  <a:gdLst>
                    <a:gd name="T0" fmla="*/ 0 w 53"/>
                    <a:gd name="T1" fmla="*/ 43 h 122"/>
                    <a:gd name="T2" fmla="*/ 36 w 53"/>
                    <a:gd name="T3" fmla="*/ 122 h 122"/>
                    <a:gd name="T4" fmla="*/ 53 w 53"/>
                    <a:gd name="T5" fmla="*/ 79 h 122"/>
                    <a:gd name="T6" fmla="*/ 17 w 53"/>
                    <a:gd name="T7" fmla="*/ 0 h 122"/>
                    <a:gd name="T8" fmla="*/ 0 w 53"/>
                    <a:gd name="T9" fmla="*/ 4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122">
                      <a:moveTo>
                        <a:pt x="0" y="43"/>
                      </a:moveTo>
                      <a:lnTo>
                        <a:pt x="36" y="122"/>
                      </a:lnTo>
                      <a:lnTo>
                        <a:pt x="53" y="79"/>
                      </a:lnTo>
                      <a:lnTo>
                        <a:pt x="17" y="0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3" name="Freeform 39">
                  <a:extLst>
                    <a:ext uri="{FF2B5EF4-FFF2-40B4-BE49-F238E27FC236}">
                      <a16:creationId xmlns:a16="http://schemas.microsoft.com/office/drawing/2014/main" id="{5AE9B7D5-1A1F-4C4D-952F-30D3020EE28E}"/>
                    </a:ext>
                  </a:extLst>
                </p:cNvPr>
                <p:cNvSpPr/>
                <p:nvPr/>
              </p:nvSpPr>
              <p:spPr bwMode="auto">
                <a:xfrm>
                  <a:off x="8135210" y="4170519"/>
                  <a:ext cx="237232" cy="183976"/>
                </a:xfrm>
                <a:custGeom>
                  <a:avLst/>
                  <a:gdLst>
                    <a:gd name="T0" fmla="*/ 81 w 98"/>
                    <a:gd name="T1" fmla="*/ 43 h 76"/>
                    <a:gd name="T2" fmla="*/ 0 w 98"/>
                    <a:gd name="T3" fmla="*/ 76 h 76"/>
                    <a:gd name="T4" fmla="*/ 17 w 98"/>
                    <a:gd name="T5" fmla="*/ 33 h 76"/>
                    <a:gd name="T6" fmla="*/ 98 w 98"/>
                    <a:gd name="T7" fmla="*/ 0 h 76"/>
                    <a:gd name="T8" fmla="*/ 81 w 98"/>
                    <a:gd name="T9" fmla="*/ 43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76">
                      <a:moveTo>
                        <a:pt x="81" y="43"/>
                      </a:moveTo>
                      <a:lnTo>
                        <a:pt x="0" y="76"/>
                      </a:lnTo>
                      <a:lnTo>
                        <a:pt x="17" y="33"/>
                      </a:lnTo>
                      <a:lnTo>
                        <a:pt x="98" y="0"/>
                      </a:lnTo>
                      <a:lnTo>
                        <a:pt x="81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4" name="Freeform 40">
                  <a:extLst>
                    <a:ext uri="{FF2B5EF4-FFF2-40B4-BE49-F238E27FC236}">
                      <a16:creationId xmlns:a16="http://schemas.microsoft.com/office/drawing/2014/main" id="{83C1B021-D9BE-40EB-A875-F0E5427D43C1}"/>
                    </a:ext>
                  </a:extLst>
                </p:cNvPr>
                <p:cNvSpPr/>
                <p:nvPr/>
              </p:nvSpPr>
              <p:spPr bwMode="auto">
                <a:xfrm>
                  <a:off x="8118265" y="3855824"/>
                  <a:ext cx="108934" cy="297751"/>
                </a:xfrm>
                <a:custGeom>
                  <a:avLst/>
                  <a:gdLst>
                    <a:gd name="T0" fmla="*/ 0 w 45"/>
                    <a:gd name="T1" fmla="*/ 39 h 123"/>
                    <a:gd name="T2" fmla="*/ 19 w 45"/>
                    <a:gd name="T3" fmla="*/ 123 h 123"/>
                    <a:gd name="T4" fmla="*/ 45 w 45"/>
                    <a:gd name="T5" fmla="*/ 84 h 123"/>
                    <a:gd name="T6" fmla="*/ 26 w 45"/>
                    <a:gd name="T7" fmla="*/ 0 h 123"/>
                    <a:gd name="T8" fmla="*/ 0 w 45"/>
                    <a:gd name="T9" fmla="*/ 39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23">
                      <a:moveTo>
                        <a:pt x="0" y="39"/>
                      </a:moveTo>
                      <a:lnTo>
                        <a:pt x="19" y="123"/>
                      </a:lnTo>
                      <a:lnTo>
                        <a:pt x="45" y="84"/>
                      </a:lnTo>
                      <a:lnTo>
                        <a:pt x="26" y="0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35" name="Freeform 41">
                  <a:extLst>
                    <a:ext uri="{FF2B5EF4-FFF2-40B4-BE49-F238E27FC236}">
                      <a16:creationId xmlns:a16="http://schemas.microsoft.com/office/drawing/2014/main" id="{9F1B79F6-47BD-45A5-B14A-7849F3A19C9B}"/>
                    </a:ext>
                  </a:extLst>
                </p:cNvPr>
                <p:cNvSpPr/>
                <p:nvPr/>
              </p:nvSpPr>
              <p:spPr bwMode="auto">
                <a:xfrm>
                  <a:off x="8205411" y="4047061"/>
                  <a:ext cx="266281" cy="135561"/>
                </a:xfrm>
                <a:custGeom>
                  <a:avLst/>
                  <a:gdLst>
                    <a:gd name="T0" fmla="*/ 86 w 110"/>
                    <a:gd name="T1" fmla="*/ 39 h 56"/>
                    <a:gd name="T2" fmla="*/ 0 w 110"/>
                    <a:gd name="T3" fmla="*/ 56 h 56"/>
                    <a:gd name="T4" fmla="*/ 24 w 110"/>
                    <a:gd name="T5" fmla="*/ 15 h 56"/>
                    <a:gd name="T6" fmla="*/ 110 w 110"/>
                    <a:gd name="T7" fmla="*/ 0 h 56"/>
                    <a:gd name="T8" fmla="*/ 86 w 110"/>
                    <a:gd name="T9" fmla="*/ 39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56">
                      <a:moveTo>
                        <a:pt x="86" y="39"/>
                      </a:moveTo>
                      <a:lnTo>
                        <a:pt x="0" y="56"/>
                      </a:lnTo>
                      <a:lnTo>
                        <a:pt x="24" y="15"/>
                      </a:lnTo>
                      <a:lnTo>
                        <a:pt x="110" y="0"/>
                      </a:lnTo>
                      <a:lnTo>
                        <a:pt x="8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2" name="Freeform 42">
                  <a:extLst>
                    <a:ext uri="{FF2B5EF4-FFF2-40B4-BE49-F238E27FC236}">
                      <a16:creationId xmlns:a16="http://schemas.microsoft.com/office/drawing/2014/main" id="{DBC12547-D568-4887-84F1-638625C8A97F}"/>
                    </a:ext>
                  </a:extLst>
                </p:cNvPr>
                <p:cNvSpPr/>
                <p:nvPr/>
              </p:nvSpPr>
              <p:spPr bwMode="auto">
                <a:xfrm>
                  <a:off x="8273192" y="3700897"/>
                  <a:ext cx="82305" cy="290488"/>
                </a:xfrm>
                <a:custGeom>
                  <a:avLst/>
                  <a:gdLst>
                    <a:gd name="T0" fmla="*/ 0 w 34"/>
                    <a:gd name="T1" fmla="*/ 31 h 120"/>
                    <a:gd name="T2" fmla="*/ 0 w 34"/>
                    <a:gd name="T3" fmla="*/ 120 h 120"/>
                    <a:gd name="T4" fmla="*/ 34 w 34"/>
                    <a:gd name="T5" fmla="*/ 86 h 120"/>
                    <a:gd name="T6" fmla="*/ 31 w 34"/>
                    <a:gd name="T7" fmla="*/ 0 h 120"/>
                    <a:gd name="T8" fmla="*/ 0 w 34"/>
                    <a:gd name="T9" fmla="*/ 31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120">
                      <a:moveTo>
                        <a:pt x="0" y="31"/>
                      </a:moveTo>
                      <a:lnTo>
                        <a:pt x="0" y="120"/>
                      </a:lnTo>
                      <a:lnTo>
                        <a:pt x="34" y="86"/>
                      </a:lnTo>
                      <a:lnTo>
                        <a:pt x="31" y="0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3" name="Freeform 43">
                  <a:extLst>
                    <a:ext uri="{FF2B5EF4-FFF2-40B4-BE49-F238E27FC236}">
                      <a16:creationId xmlns:a16="http://schemas.microsoft.com/office/drawing/2014/main" id="{25D18F8D-D871-48C8-8B06-E28464D89EE1}"/>
                    </a:ext>
                  </a:extLst>
                </p:cNvPr>
                <p:cNvSpPr/>
                <p:nvPr/>
              </p:nvSpPr>
              <p:spPr bwMode="auto">
                <a:xfrm>
                  <a:off x="8302241" y="3938129"/>
                  <a:ext cx="295330" cy="87146"/>
                </a:xfrm>
                <a:custGeom>
                  <a:avLst/>
                  <a:gdLst>
                    <a:gd name="T0" fmla="*/ 89 w 122"/>
                    <a:gd name="T1" fmla="*/ 36 h 36"/>
                    <a:gd name="T2" fmla="*/ 0 w 122"/>
                    <a:gd name="T3" fmla="*/ 33 h 36"/>
                    <a:gd name="T4" fmla="*/ 34 w 122"/>
                    <a:gd name="T5" fmla="*/ 0 h 36"/>
                    <a:gd name="T6" fmla="*/ 122 w 122"/>
                    <a:gd name="T7" fmla="*/ 2 h 36"/>
                    <a:gd name="T8" fmla="*/ 89 w 122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36">
                      <a:moveTo>
                        <a:pt x="89" y="36"/>
                      </a:moveTo>
                      <a:lnTo>
                        <a:pt x="0" y="33"/>
                      </a:lnTo>
                      <a:lnTo>
                        <a:pt x="34" y="0"/>
                      </a:lnTo>
                      <a:lnTo>
                        <a:pt x="122" y="2"/>
                      </a:lnTo>
                      <a:lnTo>
                        <a:pt x="8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4" name="Freeform 44">
                  <a:extLst>
                    <a:ext uri="{FF2B5EF4-FFF2-40B4-BE49-F238E27FC236}">
                      <a16:creationId xmlns:a16="http://schemas.microsoft.com/office/drawing/2014/main" id="{C9179E31-8F0E-40DB-88D1-6088F448A9E2}"/>
                    </a:ext>
                  </a:extLst>
                </p:cNvPr>
                <p:cNvSpPr/>
                <p:nvPr/>
              </p:nvSpPr>
              <p:spPr bwMode="auto">
                <a:xfrm>
                  <a:off x="8539473" y="5380886"/>
                  <a:ext cx="435733" cy="157349"/>
                </a:xfrm>
                <a:custGeom>
                  <a:avLst/>
                  <a:gdLst>
                    <a:gd name="T0" fmla="*/ 1 w 75"/>
                    <a:gd name="T1" fmla="*/ 0 h 27"/>
                    <a:gd name="T2" fmla="*/ 75 w 75"/>
                    <a:gd name="T3" fmla="*/ 19 h 27"/>
                    <a:gd name="T4" fmla="*/ 74 w 75"/>
                    <a:gd name="T5" fmla="*/ 27 h 27"/>
                    <a:gd name="T6" fmla="*/ 0 w 75"/>
                    <a:gd name="T7" fmla="*/ 2 h 27"/>
                    <a:gd name="T8" fmla="*/ 1 w 75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27">
                      <a:moveTo>
                        <a:pt x="1" y="0"/>
                      </a:moveTo>
                      <a:cubicBezTo>
                        <a:pt x="24" y="13"/>
                        <a:pt x="49" y="19"/>
                        <a:pt x="75" y="19"/>
                      </a:cubicBezTo>
                      <a:cubicBezTo>
                        <a:pt x="74" y="27"/>
                        <a:pt x="74" y="27"/>
                        <a:pt x="74" y="27"/>
                      </a:cubicBezTo>
                      <a:cubicBezTo>
                        <a:pt x="48" y="25"/>
                        <a:pt x="22" y="16"/>
                        <a:pt x="0" y="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AFB0BD0C-68EE-45D0-A445-036A3C3018C5}"/>
                    </a:ext>
                  </a:extLst>
                </p:cNvPr>
                <p:cNvSpPr/>
                <p:nvPr/>
              </p:nvSpPr>
              <p:spPr bwMode="auto">
                <a:xfrm>
                  <a:off x="8389387" y="3664585"/>
                  <a:ext cx="58098" cy="215446"/>
                </a:xfrm>
                <a:custGeom>
                  <a:avLst/>
                  <a:gdLst>
                    <a:gd name="T0" fmla="*/ 0 w 24"/>
                    <a:gd name="T1" fmla="*/ 24 h 89"/>
                    <a:gd name="T2" fmla="*/ 0 w 24"/>
                    <a:gd name="T3" fmla="*/ 89 h 89"/>
                    <a:gd name="T4" fmla="*/ 24 w 24"/>
                    <a:gd name="T5" fmla="*/ 65 h 89"/>
                    <a:gd name="T6" fmla="*/ 24 w 24"/>
                    <a:gd name="T7" fmla="*/ 0 h 89"/>
                    <a:gd name="T8" fmla="*/ 0 w 24"/>
                    <a:gd name="T9" fmla="*/ 24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89">
                      <a:moveTo>
                        <a:pt x="0" y="24"/>
                      </a:moveTo>
                      <a:lnTo>
                        <a:pt x="0" y="89"/>
                      </a:lnTo>
                      <a:lnTo>
                        <a:pt x="24" y="65"/>
                      </a:lnTo>
                      <a:lnTo>
                        <a:pt x="24" y="0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1CB81D87-B816-4831-9ED1-70E6344EFAAB}"/>
                    </a:ext>
                  </a:extLst>
                </p:cNvPr>
                <p:cNvSpPr/>
                <p:nvPr/>
              </p:nvSpPr>
              <p:spPr bwMode="auto">
                <a:xfrm>
                  <a:off x="8413595" y="3846141"/>
                  <a:ext cx="213025" cy="58098"/>
                </a:xfrm>
                <a:custGeom>
                  <a:avLst/>
                  <a:gdLst>
                    <a:gd name="T0" fmla="*/ 64 w 88"/>
                    <a:gd name="T1" fmla="*/ 24 h 24"/>
                    <a:gd name="T2" fmla="*/ 0 w 88"/>
                    <a:gd name="T3" fmla="*/ 21 h 24"/>
                    <a:gd name="T4" fmla="*/ 24 w 88"/>
                    <a:gd name="T5" fmla="*/ 0 h 24"/>
                    <a:gd name="T6" fmla="*/ 88 w 88"/>
                    <a:gd name="T7" fmla="*/ 0 h 24"/>
                    <a:gd name="T8" fmla="*/ 64 w 88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24">
                      <a:moveTo>
                        <a:pt x="64" y="24"/>
                      </a:moveTo>
                      <a:lnTo>
                        <a:pt x="0" y="21"/>
                      </a:lnTo>
                      <a:lnTo>
                        <a:pt x="24" y="0"/>
                      </a:lnTo>
                      <a:lnTo>
                        <a:pt x="88" y="0"/>
                      </a:lnTo>
                      <a:lnTo>
                        <a:pt x="6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fontAlgn="auto"/>
                  <a:endParaRPr lang="zh-CN" altLang="en-US" strike="noStrike" noProof="1">
                    <a:cs typeface="汉仪旗黑-55简" panose="00020600040101010101" charset="-128"/>
                  </a:endParaRPr>
                </a:p>
              </p:txBody>
            </p:sp>
          </p:grp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37449AA-1C70-4A7B-BEEA-B6B64DE4394A}"/>
                </a:ext>
              </a:extLst>
            </p:cNvPr>
            <p:cNvCxnSpPr/>
            <p:nvPr/>
          </p:nvCxnSpPr>
          <p:spPr>
            <a:xfrm>
              <a:off x="3239" y="9220"/>
              <a:ext cx="1200" cy="0"/>
            </a:xfrm>
            <a:prstGeom prst="line">
              <a:avLst/>
            </a:prstGeom>
            <a:ln w="57150">
              <a:solidFill>
                <a:srgbClr val="769F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形 8">
            <a:extLst>
              <a:ext uri="{FF2B5EF4-FFF2-40B4-BE49-F238E27FC236}">
                <a16:creationId xmlns:a16="http://schemas.microsoft.com/office/drawing/2014/main" id="{94239974-4665-40AA-80D0-D6408BF78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5732" y="1326096"/>
            <a:ext cx="377748" cy="37774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84BBCC7F-B2B7-43DA-BC8A-F6902209E6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5732" y="4052980"/>
            <a:ext cx="495300" cy="495300"/>
          </a:xfrm>
          <a:prstGeom prst="rect">
            <a:avLst/>
          </a:prstGeom>
        </p:spPr>
      </p:pic>
      <p:sp>
        <p:nvSpPr>
          <p:cNvPr id="80" name="流程图: 终止 79">
            <a:extLst>
              <a:ext uri="{FF2B5EF4-FFF2-40B4-BE49-F238E27FC236}">
                <a16:creationId xmlns:a16="http://schemas.microsoft.com/office/drawing/2014/main" id="{98436FF3-C68C-4780-8159-039449145394}"/>
              </a:ext>
            </a:extLst>
          </p:cNvPr>
          <p:cNvSpPr/>
          <p:nvPr/>
        </p:nvSpPr>
        <p:spPr>
          <a:xfrm>
            <a:off x="4413382" y="4795956"/>
            <a:ext cx="1676400" cy="350691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云边结合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流程图: 终止 80">
            <a:extLst>
              <a:ext uri="{FF2B5EF4-FFF2-40B4-BE49-F238E27FC236}">
                <a16:creationId xmlns:a16="http://schemas.microsoft.com/office/drawing/2014/main" id="{6F5D0E22-792E-4CDE-A5E8-7BC17D720CFD}"/>
              </a:ext>
            </a:extLst>
          </p:cNvPr>
          <p:cNvSpPr/>
          <p:nvPr/>
        </p:nvSpPr>
        <p:spPr>
          <a:xfrm>
            <a:off x="4409262" y="5637276"/>
            <a:ext cx="1676400" cy="350691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实时传输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2" name="流程图: 终止 81">
            <a:extLst>
              <a:ext uri="{FF2B5EF4-FFF2-40B4-BE49-F238E27FC236}">
                <a16:creationId xmlns:a16="http://schemas.microsoft.com/office/drawing/2014/main" id="{26F5DBD3-A7F3-48B2-9860-623C014843F9}"/>
              </a:ext>
            </a:extLst>
          </p:cNvPr>
          <p:cNvSpPr/>
          <p:nvPr/>
        </p:nvSpPr>
        <p:spPr>
          <a:xfrm>
            <a:off x="6556330" y="4795956"/>
            <a:ext cx="1676400" cy="350691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</a:t>
            </a:r>
            <a:r>
              <a:rPr lang="en-US" altLang="zh-CN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XCP</a:t>
            </a:r>
            <a:r>
              <a:rPr lang="zh-CN" altLang="en-US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流程图: 终止 82">
            <a:extLst>
              <a:ext uri="{FF2B5EF4-FFF2-40B4-BE49-F238E27FC236}">
                <a16:creationId xmlns:a16="http://schemas.microsoft.com/office/drawing/2014/main" id="{BCB44D35-436B-4D30-9573-7DBFA21A368D}"/>
              </a:ext>
            </a:extLst>
          </p:cNvPr>
          <p:cNvSpPr/>
          <p:nvPr/>
        </p:nvSpPr>
        <p:spPr>
          <a:xfrm>
            <a:off x="8699277" y="4795956"/>
            <a:ext cx="1892523" cy="349200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CAN/CANFD</a:t>
            </a:r>
            <a:r>
              <a:rPr lang="zh-CN" altLang="en-US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流程图: 终止 84">
            <a:extLst>
              <a:ext uri="{FF2B5EF4-FFF2-40B4-BE49-F238E27FC236}">
                <a16:creationId xmlns:a16="http://schemas.microsoft.com/office/drawing/2014/main" id="{6A0E621A-5982-4B0E-A65B-9C9E6B8AE501}"/>
              </a:ext>
            </a:extLst>
          </p:cNvPr>
          <p:cNvSpPr/>
          <p:nvPr/>
        </p:nvSpPr>
        <p:spPr>
          <a:xfrm>
            <a:off x="6556331" y="5618068"/>
            <a:ext cx="1676399" cy="369899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云端存储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BE09A7-5AA8-498A-936C-514603852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272" y="2301218"/>
            <a:ext cx="1647825" cy="1009650"/>
          </a:xfrm>
          <a:prstGeom prst="rect">
            <a:avLst/>
          </a:prstGeom>
        </p:spPr>
      </p:pic>
      <p:sp>
        <p:nvSpPr>
          <p:cNvPr id="75" name="流程图: 终止 74">
            <a:extLst>
              <a:ext uri="{FF2B5EF4-FFF2-40B4-BE49-F238E27FC236}">
                <a16:creationId xmlns:a16="http://schemas.microsoft.com/office/drawing/2014/main" id="{6938E9A9-9B82-4951-82E9-8C51467293E9}"/>
              </a:ext>
            </a:extLst>
          </p:cNvPr>
          <p:cNvSpPr/>
          <p:nvPr/>
        </p:nvSpPr>
        <p:spPr>
          <a:xfrm>
            <a:off x="8699277" y="5593546"/>
            <a:ext cx="1892523" cy="349200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断点续传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9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46FF581-EF25-4B0B-B806-DEB69E1E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方案包含模块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53E32C-3579-4FE2-AC83-C5A9BEE5D858}"/>
              </a:ext>
            </a:extLst>
          </p:cNvPr>
          <p:cNvGrpSpPr/>
          <p:nvPr/>
        </p:nvGrpSpPr>
        <p:grpSpPr>
          <a:xfrm>
            <a:off x="2133600" y="1752600"/>
            <a:ext cx="3009900" cy="3513455"/>
            <a:chOff x="3086100" y="1790260"/>
            <a:chExt cx="3009900" cy="3513455"/>
          </a:xfrm>
        </p:grpSpPr>
        <p:sp>
          <p:nvSpPr>
            <p:cNvPr id="16" name="图形">
              <a:extLst>
                <a:ext uri="{FF2B5EF4-FFF2-40B4-BE49-F238E27FC236}">
                  <a16:creationId xmlns:a16="http://schemas.microsoft.com/office/drawing/2014/main" id="{203694C9-55FF-400E-97CA-53C14D9E341E}"/>
                </a:ext>
              </a:extLst>
            </p:cNvPr>
            <p:cNvSpPr/>
            <p:nvPr/>
          </p:nvSpPr>
          <p:spPr>
            <a:xfrm>
              <a:off x="3086100" y="1790260"/>
              <a:ext cx="3009900" cy="351345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8784"/>
              </a:solidFill>
            </a:ln>
            <a:effectLst>
              <a:outerShdw blurRad="152400" dist="76200" dir="5400000" algn="ctr" rotWithShape="0">
                <a:srgbClr val="000000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图形">
              <a:extLst>
                <a:ext uri="{FF2B5EF4-FFF2-40B4-BE49-F238E27FC236}">
                  <a16:creationId xmlns:a16="http://schemas.microsoft.com/office/drawing/2014/main" id="{F18A1DDC-DCEF-488C-8FFE-0975EDBCE1EF}"/>
                </a:ext>
              </a:extLst>
            </p:cNvPr>
            <p:cNvSpPr/>
            <p:nvPr/>
          </p:nvSpPr>
          <p:spPr>
            <a:xfrm>
              <a:off x="3086100" y="4654745"/>
              <a:ext cx="3009900" cy="648970"/>
            </a:xfrm>
            <a:prstGeom prst="roundRect">
              <a:avLst>
                <a:gd name="adj" fmla="val 0"/>
              </a:avLst>
            </a:prstGeom>
            <a:solidFill>
              <a:srgbClr val="008784"/>
            </a:solidFill>
            <a:ln>
              <a:solidFill>
                <a:srgbClr val="0087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0B1466D7-3B56-4656-A38F-D659ACF82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629" y="2812153"/>
              <a:ext cx="2292843" cy="1413913"/>
            </a:xfrm>
            <a:prstGeom prst="rect">
              <a:avLst/>
            </a:prstGeom>
            <a:noFill/>
            <a:ln w="9525">
              <a:solidFill>
                <a:srgbClr val="008784"/>
              </a:solidFill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5097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边缘设备是位于车端的安装设备，通过该设备，接收云端的配置参数以及指令，通过汽车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XCP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总线采集数据，并把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数据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发送给云端进行分析和存储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A90DAB0-CC35-4C42-8FD8-32B5AB1C85F2}"/>
                </a:ext>
              </a:extLst>
            </p:cNvPr>
            <p:cNvSpPr/>
            <p:nvPr/>
          </p:nvSpPr>
          <p:spPr>
            <a:xfrm>
              <a:off x="3854857" y="4809953"/>
              <a:ext cx="1472387" cy="338554"/>
            </a:xfrm>
            <a:prstGeom prst="rect">
              <a:avLst/>
            </a:prstGeom>
            <a:ln>
              <a:solidFill>
                <a:srgbClr val="008784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边缘设备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7D0BFCF-75C9-4B2E-824B-8C9812D3E95C}"/>
              </a:ext>
            </a:extLst>
          </p:cNvPr>
          <p:cNvGrpSpPr/>
          <p:nvPr/>
        </p:nvGrpSpPr>
        <p:grpSpPr>
          <a:xfrm>
            <a:off x="7322044" y="1752600"/>
            <a:ext cx="3009900" cy="3513455"/>
            <a:chOff x="6544797" y="1790260"/>
            <a:chExt cx="3009900" cy="3513455"/>
          </a:xfrm>
        </p:grpSpPr>
        <p:sp>
          <p:nvSpPr>
            <p:cNvPr id="22" name="图形">
              <a:extLst>
                <a:ext uri="{FF2B5EF4-FFF2-40B4-BE49-F238E27FC236}">
                  <a16:creationId xmlns:a16="http://schemas.microsoft.com/office/drawing/2014/main" id="{3A3EF30D-72EC-4D7D-BFBE-2734EA6C0557}"/>
                </a:ext>
              </a:extLst>
            </p:cNvPr>
            <p:cNvSpPr/>
            <p:nvPr/>
          </p:nvSpPr>
          <p:spPr>
            <a:xfrm>
              <a:off x="6544797" y="1790260"/>
              <a:ext cx="3009900" cy="351345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8784"/>
              </a:solidFill>
            </a:ln>
            <a:effectLst>
              <a:outerShdw blurRad="152400" dist="76200" dir="5400000" algn="ctr" rotWithShape="0">
                <a:srgbClr val="000000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" name="图形">
              <a:extLst>
                <a:ext uri="{FF2B5EF4-FFF2-40B4-BE49-F238E27FC236}">
                  <a16:creationId xmlns:a16="http://schemas.microsoft.com/office/drawing/2014/main" id="{9CA7685D-DBAE-46E6-8951-0CA5D303ED85}"/>
                </a:ext>
              </a:extLst>
            </p:cNvPr>
            <p:cNvSpPr/>
            <p:nvPr/>
          </p:nvSpPr>
          <p:spPr>
            <a:xfrm>
              <a:off x="6544797" y="4654745"/>
              <a:ext cx="3009900" cy="648970"/>
            </a:xfrm>
            <a:prstGeom prst="roundRect">
              <a:avLst>
                <a:gd name="adj" fmla="val 0"/>
              </a:avLst>
            </a:prstGeom>
            <a:solidFill>
              <a:srgbClr val="008784"/>
            </a:solidFill>
            <a:ln>
              <a:solidFill>
                <a:srgbClr val="0087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C3B3B744-EA6D-4632-9773-37465446E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3326" y="2812153"/>
              <a:ext cx="2292843" cy="1690912"/>
            </a:xfrm>
            <a:prstGeom prst="rect">
              <a:avLst/>
            </a:prstGeom>
            <a:noFill/>
            <a:ln w="9525">
              <a:solidFill>
                <a:srgbClr val="008784"/>
              </a:solidFill>
              <a:miter lim="800000"/>
            </a:ln>
          </p:spPr>
          <p:txBody>
            <a:bodyPr wrap="square" lIns="60960" tIns="30480" rIns="60960" bIns="3048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145097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云端系统是一个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BS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架构的物联网平台，负责边缘设备的管理，配置信息的下发，数据的分析和保存等，平台采用流行的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Spring Boot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架构，具有很强的扩展性，支持高并发高可用部署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9520453-DE90-45E3-9324-A8B9E65CCD08}"/>
                </a:ext>
              </a:extLst>
            </p:cNvPr>
            <p:cNvSpPr/>
            <p:nvPr/>
          </p:nvSpPr>
          <p:spPr>
            <a:xfrm>
              <a:off x="7313554" y="4809953"/>
              <a:ext cx="1472387" cy="338554"/>
            </a:xfrm>
            <a:prstGeom prst="rect">
              <a:avLst/>
            </a:prstGeom>
            <a:ln>
              <a:solidFill>
                <a:srgbClr val="008784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云端系统</a:t>
              </a:r>
            </a:p>
          </p:txBody>
        </p:sp>
      </p:grpSp>
      <p:sp>
        <p:nvSpPr>
          <p:cNvPr id="33" name="流程图: 终止 32">
            <a:extLst>
              <a:ext uri="{FF2B5EF4-FFF2-40B4-BE49-F238E27FC236}">
                <a16:creationId xmlns:a16="http://schemas.microsoft.com/office/drawing/2014/main" id="{30EB36C7-7B38-4498-8D19-3A101F6DDD1B}"/>
              </a:ext>
            </a:extLst>
          </p:cNvPr>
          <p:cNvSpPr/>
          <p:nvPr/>
        </p:nvSpPr>
        <p:spPr>
          <a:xfrm>
            <a:off x="3057525" y="2197864"/>
            <a:ext cx="1162050" cy="295899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T-BOX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流程图: 终止 33">
            <a:extLst>
              <a:ext uri="{FF2B5EF4-FFF2-40B4-BE49-F238E27FC236}">
                <a16:creationId xmlns:a16="http://schemas.microsoft.com/office/drawing/2014/main" id="{9ED87289-359C-477C-8D92-132236FC5F92}"/>
              </a:ext>
            </a:extLst>
          </p:cNvPr>
          <p:cNvSpPr/>
          <p:nvPr/>
        </p:nvSpPr>
        <p:spPr>
          <a:xfrm>
            <a:off x="8225481" y="2093178"/>
            <a:ext cx="1162050" cy="295899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kern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系统平台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37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>
            <a:extLst>
              <a:ext uri="{FF2B5EF4-FFF2-40B4-BE49-F238E27FC236}">
                <a16:creationId xmlns:a16="http://schemas.microsoft.com/office/drawing/2014/main" id="{B0BF10B8-B2AF-4018-A5D6-71C30558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11693"/>
            <a:ext cx="8180255" cy="303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标题 2">
            <a:extLst>
              <a:ext uri="{FF2B5EF4-FFF2-40B4-BE49-F238E27FC236}">
                <a16:creationId xmlns:a16="http://schemas.microsoft.com/office/drawing/2014/main" id="{D1C33489-08A5-446C-B1D2-CB874460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1917"/>
            <a:ext cx="10801733" cy="5334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方案全景图</a:t>
            </a:r>
            <a:endParaRPr lang="zh-CN" altLang="en-US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DCF16E2-F7B1-40FC-A2BE-BAE4A9494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961" y="4028977"/>
            <a:ext cx="1361829" cy="193178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B2F8529-4907-47B6-B3E8-D87BA5366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587" y="3330804"/>
            <a:ext cx="3185185" cy="2827298"/>
          </a:xfrm>
          <a:prstGeom prst="rect">
            <a:avLst/>
          </a:prstGeom>
        </p:spPr>
      </p:pic>
      <p:pic>
        <p:nvPicPr>
          <p:cNvPr id="57" name="Picture 18">
            <a:extLst>
              <a:ext uri="{FF2B5EF4-FFF2-40B4-BE49-F238E27FC236}">
                <a16:creationId xmlns:a16="http://schemas.microsoft.com/office/drawing/2014/main" id="{A49CA92C-4229-4899-838D-72C21082B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787" y="1456269"/>
            <a:ext cx="1846901" cy="113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43DFE20-06DE-4330-B166-F3B8A32783A8}"/>
              </a:ext>
            </a:extLst>
          </p:cNvPr>
          <p:cNvCxnSpPr>
            <a:cxnSpLocks/>
          </p:cNvCxnSpPr>
          <p:nvPr/>
        </p:nvCxnSpPr>
        <p:spPr>
          <a:xfrm>
            <a:off x="8873876" y="2094537"/>
            <a:ext cx="0" cy="427229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BD969BB-5E40-47CC-9958-530688C7DC4E}"/>
              </a:ext>
            </a:extLst>
          </p:cNvPr>
          <p:cNvCxnSpPr>
            <a:cxnSpLocks/>
          </p:cNvCxnSpPr>
          <p:nvPr/>
        </p:nvCxnSpPr>
        <p:spPr>
          <a:xfrm flipH="1">
            <a:off x="5481036" y="1752600"/>
            <a:ext cx="1475164" cy="0"/>
          </a:xfrm>
          <a:prstGeom prst="line">
            <a:avLst/>
          </a:prstGeom>
          <a:ln>
            <a:solidFill>
              <a:srgbClr val="00B050"/>
            </a:solidFill>
            <a:prstDash val="solid"/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B702242-C092-4437-A2FD-D9CCBFE08EC2}"/>
              </a:ext>
            </a:extLst>
          </p:cNvPr>
          <p:cNvCxnSpPr>
            <a:cxnSpLocks/>
          </p:cNvCxnSpPr>
          <p:nvPr/>
        </p:nvCxnSpPr>
        <p:spPr>
          <a:xfrm flipV="1">
            <a:off x="10954133" y="1042464"/>
            <a:ext cx="92441" cy="3529536"/>
          </a:xfrm>
          <a:prstGeom prst="line">
            <a:avLst/>
          </a:prstGeom>
          <a:ln w="28575">
            <a:solidFill>
              <a:srgbClr val="00B050"/>
            </a:solidFill>
            <a:prstDash val="sysDash"/>
            <a:head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3BEDC75C-45F7-449E-907B-95B2352F1340}"/>
              </a:ext>
            </a:extLst>
          </p:cNvPr>
          <p:cNvSpPr txBox="1"/>
          <p:nvPr/>
        </p:nvSpPr>
        <p:spPr>
          <a:xfrm>
            <a:off x="9131277" y="41394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远程采集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2F9CD3E9-07AF-47F9-B7CE-ABB8F9D36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993" y="1391494"/>
            <a:ext cx="650812" cy="304323"/>
          </a:xfrm>
          <a:prstGeom prst="rect">
            <a:avLst/>
          </a:prstGeom>
        </p:spPr>
      </p:pic>
      <p:pic>
        <p:nvPicPr>
          <p:cNvPr id="66" name="图形 65">
            <a:extLst>
              <a:ext uri="{FF2B5EF4-FFF2-40B4-BE49-F238E27FC236}">
                <a16:creationId xmlns:a16="http://schemas.microsoft.com/office/drawing/2014/main" id="{8143EB39-D493-426C-9133-61C392D7B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6200" y="1459954"/>
            <a:ext cx="1257017" cy="1179521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6DC89E10-2581-4F0D-96E3-87696CBF21ED}"/>
              </a:ext>
            </a:extLst>
          </p:cNvPr>
          <p:cNvSpPr txBox="1"/>
          <p:nvPr/>
        </p:nvSpPr>
        <p:spPr>
          <a:xfrm>
            <a:off x="5581588" y="1780468"/>
            <a:ext cx="1283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8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收集数据</a:t>
            </a:r>
            <a:endParaRPr lang="zh-CN" altLang="en-US" sz="800" b="1" dirty="0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7EE1AC5-2382-4EA6-92F6-0417B59898FE}"/>
              </a:ext>
            </a:extLst>
          </p:cNvPr>
          <p:cNvCxnSpPr>
            <a:cxnSpLocks/>
          </p:cNvCxnSpPr>
          <p:nvPr/>
        </p:nvCxnSpPr>
        <p:spPr>
          <a:xfrm flipH="1" flipV="1">
            <a:off x="4451686" y="1013177"/>
            <a:ext cx="6594890" cy="29287"/>
          </a:xfrm>
          <a:prstGeom prst="line">
            <a:avLst/>
          </a:prstGeom>
          <a:ln w="28575">
            <a:solidFill>
              <a:srgbClr val="00B050"/>
            </a:solidFill>
            <a:prstDash val="sysDash"/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CDF94105-24D8-48F1-A26C-C389E4F9352A}"/>
              </a:ext>
            </a:extLst>
          </p:cNvPr>
          <p:cNvCxnSpPr>
            <a:cxnSpLocks/>
          </p:cNvCxnSpPr>
          <p:nvPr/>
        </p:nvCxnSpPr>
        <p:spPr>
          <a:xfrm flipV="1">
            <a:off x="4462755" y="1013177"/>
            <a:ext cx="0" cy="446777"/>
          </a:xfrm>
          <a:prstGeom prst="line">
            <a:avLst/>
          </a:prstGeom>
          <a:ln w="28575">
            <a:solidFill>
              <a:srgbClr val="00B050"/>
            </a:solidFill>
            <a:prstDash val="sysDash"/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AFE875BB-8209-4FFB-801B-1E3A374663B6}"/>
              </a:ext>
            </a:extLst>
          </p:cNvPr>
          <p:cNvCxnSpPr>
            <a:cxnSpLocks/>
          </p:cNvCxnSpPr>
          <p:nvPr/>
        </p:nvCxnSpPr>
        <p:spPr>
          <a:xfrm flipV="1">
            <a:off x="7584708" y="1042462"/>
            <a:ext cx="0" cy="446777"/>
          </a:xfrm>
          <a:prstGeom prst="line">
            <a:avLst/>
          </a:prstGeom>
          <a:ln w="28575">
            <a:solidFill>
              <a:srgbClr val="00B050"/>
            </a:solidFill>
            <a:prstDash val="sysDash"/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BC21B261-A0C3-4ADF-B205-091174E22A3A}"/>
              </a:ext>
            </a:extLst>
          </p:cNvPr>
          <p:cNvSpPr txBox="1"/>
          <p:nvPr/>
        </p:nvSpPr>
        <p:spPr>
          <a:xfrm>
            <a:off x="4340360" y="2922213"/>
            <a:ext cx="20585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数据存储，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XCP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配置，设备管理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用户配置，信息推送（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A2L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文件解析</a:t>
            </a:r>
          </a:p>
        </p:txBody>
      </p: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8D9800CC-DA9D-4448-B0F4-30178148A18E}"/>
              </a:ext>
            </a:extLst>
          </p:cNvPr>
          <p:cNvCxnSpPr>
            <a:cxnSpLocks/>
          </p:cNvCxnSpPr>
          <p:nvPr/>
        </p:nvCxnSpPr>
        <p:spPr>
          <a:xfrm>
            <a:off x="5433688" y="2294016"/>
            <a:ext cx="1522512" cy="203671"/>
          </a:xfrm>
          <a:prstGeom prst="bentConnector3">
            <a:avLst/>
          </a:prstGeom>
          <a:ln>
            <a:solidFill>
              <a:srgbClr val="00B050"/>
            </a:solidFill>
            <a:prstDash val="solid"/>
            <a:headEnd type="none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0ACB6C80-EA21-46F6-A10E-79D9DD0AA0DD}"/>
              </a:ext>
            </a:extLst>
          </p:cNvPr>
          <p:cNvSpPr txBox="1"/>
          <p:nvPr/>
        </p:nvSpPr>
        <p:spPr>
          <a:xfrm>
            <a:off x="5716148" y="2302263"/>
            <a:ext cx="777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1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Restful API</a:t>
            </a:r>
            <a:endParaRPr lang="zh-CN" altLang="en-US" sz="800" b="1" dirty="0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3C291F3-43E6-4570-BCFE-D22668CA5D62}"/>
              </a:ext>
            </a:extLst>
          </p:cNvPr>
          <p:cNvGrpSpPr/>
          <p:nvPr/>
        </p:nvGrpSpPr>
        <p:grpSpPr>
          <a:xfrm>
            <a:off x="2140410" y="4315724"/>
            <a:ext cx="575799" cy="686926"/>
            <a:chOff x="3101837" y="4587240"/>
            <a:chExt cx="575799" cy="686926"/>
          </a:xfrm>
        </p:grpSpPr>
        <p:pic>
          <p:nvPicPr>
            <p:cNvPr id="138" name="Picture 10" descr="See the source image">
              <a:extLst>
                <a:ext uri="{FF2B5EF4-FFF2-40B4-BE49-F238E27FC236}">
                  <a16:creationId xmlns:a16="http://schemas.microsoft.com/office/drawing/2014/main" id="{6561F3F5-D099-4348-B423-9792C6829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16" y="4587240"/>
              <a:ext cx="476988" cy="476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943932E2-9D14-498A-AEE7-61BF4ED4718B}"/>
                </a:ext>
              </a:extLst>
            </p:cNvPr>
            <p:cNvSpPr txBox="1"/>
            <p:nvPr/>
          </p:nvSpPr>
          <p:spPr>
            <a:xfrm>
              <a:off x="3101837" y="5027945"/>
              <a:ext cx="5757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chemeClr val="accent5">
                      <a:lumMod val="50000"/>
                    </a:schemeClr>
                  </a:solidFill>
                </a:rPr>
                <a:t>动力域</a:t>
              </a:r>
            </a:p>
          </p:txBody>
        </p:sp>
      </p:grp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2764287B-C5AD-4EBB-A908-6118E1D81912}"/>
              </a:ext>
            </a:extLst>
          </p:cNvPr>
          <p:cNvCxnSpPr>
            <a:cxnSpLocks/>
            <a:endCxn id="138" idx="1"/>
          </p:cNvCxnSpPr>
          <p:nvPr/>
        </p:nvCxnSpPr>
        <p:spPr>
          <a:xfrm flipV="1">
            <a:off x="1981200" y="4554218"/>
            <a:ext cx="202589" cy="177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1" name="连接符: 曲线 150">
            <a:extLst>
              <a:ext uri="{FF2B5EF4-FFF2-40B4-BE49-F238E27FC236}">
                <a16:creationId xmlns:a16="http://schemas.microsoft.com/office/drawing/2014/main" id="{F3381F58-6377-4044-B21C-1A3B7EB99E7C}"/>
              </a:ext>
            </a:extLst>
          </p:cNvPr>
          <p:cNvCxnSpPr>
            <a:cxnSpLocks/>
          </p:cNvCxnSpPr>
          <p:nvPr/>
        </p:nvCxnSpPr>
        <p:spPr>
          <a:xfrm flipV="1">
            <a:off x="1752600" y="2571536"/>
            <a:ext cx="2399770" cy="1875688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14346747-20DB-42F8-AD45-8309413936EE}"/>
              </a:ext>
            </a:extLst>
          </p:cNvPr>
          <p:cNvSpPr txBox="1"/>
          <p:nvPr/>
        </p:nvSpPr>
        <p:spPr>
          <a:xfrm rot="17702993">
            <a:off x="2860410" y="3275111"/>
            <a:ext cx="482880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en-US" altLang="zh-CN" sz="1400" b="1" dirty="0"/>
              <a:t>4G</a:t>
            </a:r>
            <a:endParaRPr lang="zh-CN" altLang="en-US" sz="1400" b="1" dirty="0"/>
          </a:p>
        </p:txBody>
      </p:sp>
      <p:sp>
        <p:nvSpPr>
          <p:cNvPr id="95" name="流程图: 终止 94">
            <a:extLst>
              <a:ext uri="{FF2B5EF4-FFF2-40B4-BE49-F238E27FC236}">
                <a16:creationId xmlns:a16="http://schemas.microsoft.com/office/drawing/2014/main" id="{0AC79A44-3766-4419-903C-9B68F4D931DF}"/>
              </a:ext>
            </a:extLst>
          </p:cNvPr>
          <p:cNvSpPr/>
          <p:nvPr/>
        </p:nvSpPr>
        <p:spPr>
          <a:xfrm>
            <a:off x="3879114" y="2653596"/>
            <a:ext cx="1291064" cy="274320"/>
          </a:xfrm>
          <a:prstGeom prst="flowChartTerminator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DoCapCloud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形 86">
            <a:extLst>
              <a:ext uri="{FF2B5EF4-FFF2-40B4-BE49-F238E27FC236}">
                <a16:creationId xmlns:a16="http://schemas.microsoft.com/office/drawing/2014/main" id="{D4E761ED-0FD2-40C1-BE0A-68967B7A8BD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22725" y="1837363"/>
            <a:ext cx="734171" cy="734171"/>
          </a:xfrm>
          <a:prstGeom prst="rect">
            <a:avLst/>
          </a:prstGeom>
        </p:spPr>
      </p:pic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B88A2872-B236-4786-A8F7-2A9216C3CC73}"/>
              </a:ext>
            </a:extLst>
          </p:cNvPr>
          <p:cNvCxnSpPr>
            <a:cxnSpLocks/>
          </p:cNvCxnSpPr>
          <p:nvPr/>
        </p:nvCxnSpPr>
        <p:spPr>
          <a:xfrm flipH="1">
            <a:off x="1447800" y="1653898"/>
            <a:ext cx="2138988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2F13736A-324C-4D6E-8237-2BF958547972}"/>
              </a:ext>
            </a:extLst>
          </p:cNvPr>
          <p:cNvCxnSpPr>
            <a:cxnSpLocks/>
          </p:cNvCxnSpPr>
          <p:nvPr/>
        </p:nvCxnSpPr>
        <p:spPr>
          <a:xfrm flipH="1">
            <a:off x="2133631" y="2318490"/>
            <a:ext cx="1453157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FD452B27-AC45-42E3-AC73-BB320111A9BB}"/>
              </a:ext>
            </a:extLst>
          </p:cNvPr>
          <p:cNvSpPr txBox="1"/>
          <p:nvPr/>
        </p:nvSpPr>
        <p:spPr>
          <a:xfrm>
            <a:off x="2494765" y="2360673"/>
            <a:ext cx="59499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b="1" kern="1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关系数据库</a:t>
            </a:r>
            <a:endParaRPr lang="zh-CN" altLang="en-US" sz="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1" name="图形 100">
            <a:extLst>
              <a:ext uri="{FF2B5EF4-FFF2-40B4-BE49-F238E27FC236}">
                <a16:creationId xmlns:a16="http://schemas.microsoft.com/office/drawing/2014/main" id="{51598B47-1A8B-416E-B105-1E745E64DB9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2995" y="990676"/>
            <a:ext cx="975173" cy="975173"/>
          </a:xfrm>
          <a:prstGeom prst="rect">
            <a:avLst/>
          </a:prstGeom>
        </p:spPr>
      </p:pic>
      <p:sp>
        <p:nvSpPr>
          <p:cNvPr id="102" name="文本框 101">
            <a:extLst>
              <a:ext uri="{FF2B5EF4-FFF2-40B4-BE49-F238E27FC236}">
                <a16:creationId xmlns:a16="http://schemas.microsoft.com/office/drawing/2014/main" id="{CB13EFDF-B05A-4AE0-B9E0-1CD90F64D17F}"/>
              </a:ext>
            </a:extLst>
          </p:cNvPr>
          <p:cNvSpPr txBox="1"/>
          <p:nvPr/>
        </p:nvSpPr>
        <p:spPr>
          <a:xfrm>
            <a:off x="2012959" y="1689418"/>
            <a:ext cx="59499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b="1" kern="1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时序数据库</a:t>
            </a:r>
            <a:endParaRPr lang="zh-CN" altLang="en-US" sz="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流程图: 终止 102">
            <a:extLst>
              <a:ext uri="{FF2B5EF4-FFF2-40B4-BE49-F238E27FC236}">
                <a16:creationId xmlns:a16="http://schemas.microsoft.com/office/drawing/2014/main" id="{5DAE0BDB-C57C-4266-9E8B-F22130533679}"/>
              </a:ext>
            </a:extLst>
          </p:cNvPr>
          <p:cNvSpPr/>
          <p:nvPr/>
        </p:nvSpPr>
        <p:spPr>
          <a:xfrm>
            <a:off x="721895" y="2647893"/>
            <a:ext cx="1291064" cy="274320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流程图: 终止 103">
            <a:extLst>
              <a:ext uri="{FF2B5EF4-FFF2-40B4-BE49-F238E27FC236}">
                <a16:creationId xmlns:a16="http://schemas.microsoft.com/office/drawing/2014/main" id="{B1BAE790-C70B-4F80-92D4-FBDBC0A9D081}"/>
              </a:ext>
            </a:extLst>
          </p:cNvPr>
          <p:cNvSpPr/>
          <p:nvPr/>
        </p:nvSpPr>
        <p:spPr>
          <a:xfrm>
            <a:off x="6925304" y="2729833"/>
            <a:ext cx="1291064" cy="274320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第三方推送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FD1A4F-3D2A-4A3C-A19F-74D3B30358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8660" y="4463108"/>
            <a:ext cx="444272" cy="355418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036AD818-FE6C-4DDE-BD6B-FA78ADC86071}"/>
              </a:ext>
            </a:extLst>
          </p:cNvPr>
          <p:cNvSpPr txBox="1"/>
          <p:nvPr/>
        </p:nvSpPr>
        <p:spPr>
          <a:xfrm>
            <a:off x="1447800" y="4803663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</a:rPr>
              <a:t>T-BOX</a:t>
            </a:r>
            <a:endParaRPr lang="zh-CN" altLang="en-US" sz="1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94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05">
            <a:extLst>
              <a:ext uri="{FF2B5EF4-FFF2-40B4-BE49-F238E27FC236}">
                <a16:creationId xmlns:a16="http://schemas.microsoft.com/office/drawing/2014/main" id="{CA4E4FFE-C03E-4BD5-AB80-3271D01379AE}"/>
              </a:ext>
            </a:extLst>
          </p:cNvPr>
          <p:cNvSpPr txBox="1"/>
          <p:nvPr/>
        </p:nvSpPr>
        <p:spPr>
          <a:xfrm>
            <a:off x="789738" y="1695467"/>
            <a:ext cx="1801062" cy="14203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8800" spc="500" dirty="0">
                <a:solidFill>
                  <a:srgbClr val="FFFFFF"/>
                </a:solidFill>
                <a:latin typeface="Castellar" panose="020A0402060406010301" pitchFamily="18" charset="0"/>
                <a:ea typeface="BarlowCondensed-ExtraBold"/>
              </a:rPr>
              <a:t>02</a:t>
            </a:r>
          </a:p>
        </p:txBody>
      </p:sp>
      <p:sp>
        <p:nvSpPr>
          <p:cNvPr id="3" name="Object 306">
            <a:extLst>
              <a:ext uri="{FF2B5EF4-FFF2-40B4-BE49-F238E27FC236}">
                <a16:creationId xmlns:a16="http://schemas.microsoft.com/office/drawing/2014/main" id="{B57DD737-F9AC-4E94-8BEF-9C036B00A8BD}"/>
              </a:ext>
            </a:extLst>
          </p:cNvPr>
          <p:cNvSpPr txBox="1"/>
          <p:nvPr/>
        </p:nvSpPr>
        <p:spPr>
          <a:xfrm>
            <a:off x="1143000" y="3810000"/>
            <a:ext cx="9906000" cy="6299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硬件架构说明</a:t>
            </a:r>
            <a:endParaRPr lang="en-US" altLang="zh-CN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953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9D8824-EE75-4315-9A61-FD76954D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硬件原理图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4AA7F37-844F-4A8E-A1E4-02D6462843F2}"/>
              </a:ext>
            </a:extLst>
          </p:cNvPr>
          <p:cNvSpPr txBox="1"/>
          <p:nvPr/>
        </p:nvSpPr>
        <p:spPr>
          <a:xfrm>
            <a:off x="7086600" y="2057400"/>
            <a:ext cx="4385103" cy="1998689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b="0" i="0" dirty="0">
                <a:solidFill>
                  <a:srgbClr val="0F1115"/>
                </a:solidFill>
                <a:effectLst/>
                <a:latin typeface="quote-cjk-patch"/>
              </a:rPr>
              <a:t>此设备核心是一个集成</a:t>
            </a:r>
            <a:r>
              <a:rPr lang="en-US" altLang="zh-CN" sz="1200" b="0" i="0" dirty="0">
                <a:solidFill>
                  <a:srgbClr val="0F1115"/>
                </a:solidFill>
                <a:effectLst/>
                <a:latin typeface="quote-cjk-patch"/>
              </a:rPr>
              <a:t>4G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quote-cjk-patch"/>
              </a:rPr>
              <a:t>与</a:t>
            </a:r>
            <a:r>
              <a:rPr lang="en-US" altLang="zh-CN" sz="1200" b="0" i="0" dirty="0">
                <a:solidFill>
                  <a:srgbClr val="0F1115"/>
                </a:solidFill>
                <a:effectLst/>
                <a:latin typeface="quote-cjk-patch"/>
              </a:rPr>
              <a:t>GNSS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quote-cjk-patch"/>
              </a:rPr>
              <a:t>功能的通信模块，负责实现远程数据传输和车辆定位；主控</a:t>
            </a:r>
            <a:r>
              <a:rPr lang="en-US" altLang="zh-CN" sz="1200" b="0" i="0" dirty="0">
                <a:solidFill>
                  <a:srgbClr val="0F1115"/>
                </a:solidFill>
                <a:effectLst/>
                <a:latin typeface="quote-cjk-patch"/>
              </a:rPr>
              <a:t>MCU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quote-cjk-patch"/>
              </a:rPr>
              <a:t>通过双路</a:t>
            </a:r>
            <a:r>
              <a:rPr lang="en-US" altLang="zh-CN" sz="1200" b="0" i="0" dirty="0">
                <a:solidFill>
                  <a:srgbClr val="0F1115"/>
                </a:solidFill>
                <a:effectLst/>
                <a:latin typeface="quote-cjk-patch"/>
              </a:rPr>
              <a:t>CAN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quote-cjk-patch"/>
              </a:rPr>
              <a:t>接口与车辆网络连接，是实现</a:t>
            </a:r>
            <a:r>
              <a:rPr lang="en-US" altLang="zh-CN" sz="1200" b="0" i="0" dirty="0">
                <a:solidFill>
                  <a:srgbClr val="0F1115"/>
                </a:solidFill>
                <a:effectLst/>
                <a:latin typeface="quote-cjk-patch"/>
              </a:rPr>
              <a:t>XCP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quote-cjk-patch"/>
              </a:rPr>
              <a:t>协议、采集车辆数据的关键。同时，设备配备了必要的存储（</a:t>
            </a:r>
            <a:r>
              <a:rPr lang="en-US" altLang="zh-CN" sz="1200" b="0" i="0" dirty="0">
                <a:solidFill>
                  <a:srgbClr val="0F1115"/>
                </a:solidFill>
                <a:effectLst/>
                <a:latin typeface="quote-cjk-patch"/>
              </a:rPr>
              <a:t>eMMC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quote-cjk-patch"/>
              </a:rPr>
              <a:t>）、天线接口（</a:t>
            </a:r>
            <a:r>
              <a:rPr lang="en-US" altLang="zh-CN" sz="1200" b="0" i="0" dirty="0" err="1">
                <a:solidFill>
                  <a:srgbClr val="0F1115"/>
                </a:solidFill>
                <a:effectLst/>
                <a:latin typeface="quote-cjk-patch"/>
              </a:rPr>
              <a:t>Fakra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quote-cjk-patch"/>
              </a:rPr>
              <a:t>连接器）以及电源管理电路，并通过主连接器与车载电源（</a:t>
            </a:r>
            <a:r>
              <a:rPr lang="en-US" altLang="zh-CN" sz="1200" b="0" i="0" dirty="0">
                <a:solidFill>
                  <a:srgbClr val="0F1115"/>
                </a:solidFill>
                <a:effectLst/>
                <a:latin typeface="quote-cjk-patch"/>
              </a:rPr>
              <a:t>KL30/KL31</a:t>
            </a:r>
            <a:r>
              <a:rPr lang="zh-CN" altLang="en-US" sz="1200" b="0" i="0" dirty="0">
                <a:solidFill>
                  <a:srgbClr val="0F1115"/>
                </a:solidFill>
                <a:effectLst/>
                <a:latin typeface="quote-cjk-patch"/>
              </a:rPr>
              <a:t>）及各类信号线束相连，共同构成了一个能够稳定运行、支持远程实时数据采集与传输的嵌入式硬件系统。</a:t>
            </a:r>
            <a:endParaRPr lang="zh-CN" altLang="en-US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B564B5-C50D-43E4-B8A8-7612DAEF7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8" y="762000"/>
            <a:ext cx="6776802" cy="5410200"/>
          </a:xfrm>
          <a:prstGeom prst="rect">
            <a:avLst/>
          </a:prstGeom>
        </p:spPr>
      </p:pic>
      <p:sp>
        <p:nvSpPr>
          <p:cNvPr id="89" name="流程图: 终止 88">
            <a:extLst>
              <a:ext uri="{FF2B5EF4-FFF2-40B4-BE49-F238E27FC236}">
                <a16:creationId xmlns:a16="http://schemas.microsoft.com/office/drawing/2014/main" id="{48325761-3B95-470E-A25C-E1C0B7BC1F5E}"/>
              </a:ext>
            </a:extLst>
          </p:cNvPr>
          <p:cNvSpPr/>
          <p:nvPr/>
        </p:nvSpPr>
        <p:spPr>
          <a:xfrm>
            <a:off x="6902429" y="1674019"/>
            <a:ext cx="1720528" cy="320040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结构说明</a:t>
            </a:r>
          </a:p>
        </p:txBody>
      </p:sp>
    </p:spTree>
    <p:extLst>
      <p:ext uri="{BB962C8B-B14F-4D97-AF65-F5344CB8AC3E}">
        <p14:creationId xmlns:p14="http://schemas.microsoft.com/office/powerpoint/2010/main" val="28324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05">
            <a:extLst>
              <a:ext uri="{FF2B5EF4-FFF2-40B4-BE49-F238E27FC236}">
                <a16:creationId xmlns:a16="http://schemas.microsoft.com/office/drawing/2014/main" id="{CA4E4FFE-C03E-4BD5-AB80-3271D01379AE}"/>
              </a:ext>
            </a:extLst>
          </p:cNvPr>
          <p:cNvSpPr txBox="1"/>
          <p:nvPr/>
        </p:nvSpPr>
        <p:spPr>
          <a:xfrm>
            <a:off x="789738" y="1695467"/>
            <a:ext cx="1801062" cy="14203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8800" spc="500" dirty="0">
                <a:solidFill>
                  <a:srgbClr val="FFFFFF"/>
                </a:solidFill>
                <a:latin typeface="Castellar" panose="020A0402060406010301" pitchFamily="18" charset="0"/>
                <a:ea typeface="BarlowCondensed-ExtraBold"/>
              </a:rPr>
              <a:t>03</a:t>
            </a:r>
          </a:p>
        </p:txBody>
      </p:sp>
      <p:sp>
        <p:nvSpPr>
          <p:cNvPr id="3" name="Object 306">
            <a:extLst>
              <a:ext uri="{FF2B5EF4-FFF2-40B4-BE49-F238E27FC236}">
                <a16:creationId xmlns:a16="http://schemas.microsoft.com/office/drawing/2014/main" id="{B57DD737-F9AC-4E94-8BEF-9C036B00A8BD}"/>
              </a:ext>
            </a:extLst>
          </p:cNvPr>
          <p:cNvSpPr txBox="1"/>
          <p:nvPr/>
        </p:nvSpPr>
        <p:spPr>
          <a:xfrm>
            <a:off x="1143000" y="3810000"/>
            <a:ext cx="9906000" cy="6299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云平台说明</a:t>
            </a:r>
            <a:endParaRPr lang="en-US" altLang="zh-CN" sz="4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374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E8B3F0D-3824-47E3-BD9D-76C47D2C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云平台特点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EC4F9D6-DE3A-4D5F-A64A-603ED26B8FDC}"/>
              </a:ext>
            </a:extLst>
          </p:cNvPr>
          <p:cNvSpPr/>
          <p:nvPr/>
        </p:nvSpPr>
        <p:spPr>
          <a:xfrm>
            <a:off x="4752023" y="2095333"/>
            <a:ext cx="2740342" cy="274034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45简" panose="020B060402020202020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1A6DBAF-13BE-4D7A-8643-DE3439723222}"/>
              </a:ext>
            </a:extLst>
          </p:cNvPr>
          <p:cNvSpPr/>
          <p:nvPr/>
        </p:nvSpPr>
        <p:spPr>
          <a:xfrm>
            <a:off x="4102100" y="1493520"/>
            <a:ext cx="3996690" cy="3996690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君黑-45简" panose="020B060402020202020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3F3A7C7-AC49-4C56-B7AE-365BE4B60F63}"/>
              </a:ext>
            </a:extLst>
          </p:cNvPr>
          <p:cNvSpPr/>
          <p:nvPr/>
        </p:nvSpPr>
        <p:spPr>
          <a:xfrm>
            <a:off x="4363285" y="1587776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id="{84D240B9-78CD-4D3F-80D2-79CB405E7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7526" y="1653373"/>
            <a:ext cx="547403" cy="547403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7839B72E-632E-4945-9D48-28F3D108E7E8}"/>
              </a:ext>
            </a:extLst>
          </p:cNvPr>
          <p:cNvSpPr txBox="1"/>
          <p:nvPr/>
        </p:nvSpPr>
        <p:spPr>
          <a:xfrm flipH="1">
            <a:off x="1908751" y="1979074"/>
            <a:ext cx="199898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支持多租户多用户模式，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方便进行数据的逻辑隔离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4D872DA-F13F-4505-9C1F-A559A0961EC2}"/>
              </a:ext>
            </a:extLst>
          </p:cNvPr>
          <p:cNvSpPr txBox="1"/>
          <p:nvPr/>
        </p:nvSpPr>
        <p:spPr>
          <a:xfrm>
            <a:off x="2057987" y="1557742"/>
            <a:ext cx="105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多租户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5700813C-FD0E-4097-8086-B1A1FA71D1AA}"/>
              </a:ext>
            </a:extLst>
          </p:cNvPr>
          <p:cNvSpPr/>
          <p:nvPr/>
        </p:nvSpPr>
        <p:spPr>
          <a:xfrm>
            <a:off x="3785066" y="3111672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pic>
        <p:nvPicPr>
          <p:cNvPr id="70" name="图形 69">
            <a:extLst>
              <a:ext uri="{FF2B5EF4-FFF2-40B4-BE49-F238E27FC236}">
                <a16:creationId xmlns:a16="http://schemas.microsoft.com/office/drawing/2014/main" id="{6ED8CAC6-91B1-4A33-BC8F-7AE3E166E1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4269" y="3244910"/>
            <a:ext cx="523257" cy="523257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BE10C9C-6EED-4C21-B878-9E3ABCCF7D9C}"/>
              </a:ext>
            </a:extLst>
          </p:cNvPr>
          <p:cNvSpPr txBox="1"/>
          <p:nvPr/>
        </p:nvSpPr>
        <p:spPr>
          <a:xfrm flipH="1">
            <a:off x="990600" y="3374540"/>
            <a:ext cx="281142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支持云端存储，本地存储，双边存储，支持数据续传功能，确保数据不丢失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F03C2E3-D956-4696-A538-E6F2F1709DEC}"/>
              </a:ext>
            </a:extLst>
          </p:cNvPr>
          <p:cNvSpPr txBox="1"/>
          <p:nvPr/>
        </p:nvSpPr>
        <p:spPr>
          <a:xfrm>
            <a:off x="883953" y="2915005"/>
            <a:ext cx="117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数据保护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AA8AFAE8-781E-4ADC-826E-8470F62D172B}"/>
              </a:ext>
            </a:extLst>
          </p:cNvPr>
          <p:cNvSpPr/>
          <p:nvPr/>
        </p:nvSpPr>
        <p:spPr>
          <a:xfrm>
            <a:off x="4313070" y="4638254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370E6B88-758F-4D64-ABAB-8F8582AAA3D4}"/>
              </a:ext>
            </a:extLst>
          </p:cNvPr>
          <p:cNvSpPr/>
          <p:nvPr/>
        </p:nvSpPr>
        <p:spPr>
          <a:xfrm>
            <a:off x="7157755" y="1682666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50C1094D-947E-4EC1-BDB3-F4189BB56640}"/>
              </a:ext>
            </a:extLst>
          </p:cNvPr>
          <p:cNvSpPr/>
          <p:nvPr/>
        </p:nvSpPr>
        <p:spPr>
          <a:xfrm>
            <a:off x="7107540" y="4733144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B5764F82-57CE-49B3-A227-AE70DF54D684}"/>
              </a:ext>
            </a:extLst>
          </p:cNvPr>
          <p:cNvSpPr/>
          <p:nvPr/>
        </p:nvSpPr>
        <p:spPr>
          <a:xfrm>
            <a:off x="7732646" y="3111672"/>
            <a:ext cx="789291" cy="806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689F"/>
              </a:solidFill>
              <a:cs typeface="汉仪君黑-45简" panose="020B0604020202020204" charset="-122"/>
            </a:endParaRPr>
          </a:p>
        </p:txBody>
      </p:sp>
      <p:pic>
        <p:nvPicPr>
          <p:cNvPr id="78" name="图形 77">
            <a:extLst>
              <a:ext uri="{FF2B5EF4-FFF2-40B4-BE49-F238E27FC236}">
                <a16:creationId xmlns:a16="http://schemas.microsoft.com/office/drawing/2014/main" id="{58C416C5-1A39-4708-9298-CC5677E9B2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7526" y="4794832"/>
            <a:ext cx="498996" cy="498996"/>
          </a:xfrm>
          <a:prstGeom prst="rect">
            <a:avLst/>
          </a:prstGeom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D97158E5-3294-43F0-9319-25D35EFADCD1}"/>
              </a:ext>
            </a:extLst>
          </p:cNvPr>
          <p:cNvSpPr txBox="1"/>
          <p:nvPr/>
        </p:nvSpPr>
        <p:spPr>
          <a:xfrm flipH="1">
            <a:off x="1478135" y="4993411"/>
            <a:ext cx="292040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AUTH2.0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以及消息队列，可以很方便的和第三方进行访问和数据集成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462CC08-6446-49CF-AE94-F2B7ABF294EF}"/>
              </a:ext>
            </a:extLst>
          </p:cNvPr>
          <p:cNvSpPr txBox="1"/>
          <p:nvPr/>
        </p:nvSpPr>
        <p:spPr>
          <a:xfrm>
            <a:off x="1446513" y="4690969"/>
            <a:ext cx="1694397" cy="3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第三方集成</a:t>
            </a:r>
          </a:p>
        </p:txBody>
      </p:sp>
      <p:pic>
        <p:nvPicPr>
          <p:cNvPr id="82" name="图形 81">
            <a:extLst>
              <a:ext uri="{FF2B5EF4-FFF2-40B4-BE49-F238E27FC236}">
                <a16:creationId xmlns:a16="http://schemas.microsoft.com/office/drawing/2014/main" id="{20CE17D9-740A-4C91-9AC2-C2E1CD9C2F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3851" y="1799900"/>
            <a:ext cx="603008" cy="603008"/>
          </a:xfrm>
          <a:prstGeom prst="rect">
            <a:avLst/>
          </a:prstGeom>
        </p:spPr>
      </p:pic>
      <p:pic>
        <p:nvPicPr>
          <p:cNvPr id="83" name="图形 82">
            <a:extLst>
              <a:ext uri="{FF2B5EF4-FFF2-40B4-BE49-F238E27FC236}">
                <a16:creationId xmlns:a16="http://schemas.microsoft.com/office/drawing/2014/main" id="{EFD078C0-4966-47D3-AA6B-A0C94E7E9D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3465" y="3261111"/>
            <a:ext cx="558537" cy="558537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E4B06B16-323A-45A8-BBF1-89B522EAF1D9}"/>
              </a:ext>
            </a:extLst>
          </p:cNvPr>
          <p:cNvSpPr txBox="1"/>
          <p:nvPr/>
        </p:nvSpPr>
        <p:spPr>
          <a:xfrm flipH="1">
            <a:off x="8098790" y="1893929"/>
            <a:ext cx="370040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基于负载均衡和微服务技术，支持高并发功能，确保系统性能，结合数据库热备技术确保系统高可用能力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43982AB-1474-42F0-A309-1185C4DD49E9}"/>
              </a:ext>
            </a:extLst>
          </p:cNvPr>
          <p:cNvSpPr txBox="1"/>
          <p:nvPr/>
        </p:nvSpPr>
        <p:spPr>
          <a:xfrm>
            <a:off x="8033142" y="1488717"/>
            <a:ext cx="19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高可用、高并发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811463D-1C0C-4FB0-8A71-D9A098FEB3D7}"/>
              </a:ext>
            </a:extLst>
          </p:cNvPr>
          <p:cNvSpPr txBox="1"/>
          <p:nvPr/>
        </p:nvSpPr>
        <p:spPr>
          <a:xfrm flipH="1">
            <a:off x="8081528" y="4862484"/>
            <a:ext cx="2785301" cy="6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灵活的模板功能，方便用户快速准确的执行相关功能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5F74A87-BA0E-4807-9B2D-DFF1CBAAFF43}"/>
              </a:ext>
            </a:extLst>
          </p:cNvPr>
          <p:cNvSpPr txBox="1"/>
          <p:nvPr/>
        </p:nvSpPr>
        <p:spPr>
          <a:xfrm>
            <a:off x="8059061" y="4562495"/>
            <a:ext cx="138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模板功能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80AD95A-211D-4EF3-9E8C-9B159C9BD53C}"/>
              </a:ext>
            </a:extLst>
          </p:cNvPr>
          <p:cNvSpPr txBox="1"/>
          <p:nvPr/>
        </p:nvSpPr>
        <p:spPr>
          <a:xfrm flipH="1">
            <a:off x="8573817" y="3398618"/>
            <a:ext cx="265037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支持边缘车端设备本地升级和远程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升级，方便进行设备管理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3FCBAA9-0B1A-403D-8112-12172832F42A}"/>
              </a:ext>
            </a:extLst>
          </p:cNvPr>
          <p:cNvSpPr txBox="1"/>
          <p:nvPr/>
        </p:nvSpPr>
        <p:spPr>
          <a:xfrm>
            <a:off x="8625818" y="3008353"/>
            <a:ext cx="1326407" cy="36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固件更新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8F35DBEC-378C-48D5-A48B-5A9077F06FA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69770" y="4931504"/>
            <a:ext cx="462876" cy="46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18447"/>
      </p:ext>
    </p:extLst>
  </p:cSld>
  <p:clrMapOvr>
    <a:masterClrMapping/>
  </p:clrMapOvr>
</p:sld>
</file>

<file path=ppt/theme/theme1.xml><?xml version="1.0" encoding="utf-8"?>
<a:theme xmlns:a="http://schemas.openxmlformats.org/drawingml/2006/main" name="2_ATESTEO_PowerPoint-Master_CN_2016">
  <a:themeElements>
    <a:clrScheme name="ATESTEO">
      <a:dk1>
        <a:srgbClr val="000000"/>
      </a:dk1>
      <a:lt1>
        <a:srgbClr val="FFFFFF"/>
      </a:lt1>
      <a:dk2>
        <a:srgbClr val="008784"/>
      </a:dk2>
      <a:lt2>
        <a:srgbClr val="5D656C"/>
      </a:lt2>
      <a:accent1>
        <a:srgbClr val="008784"/>
      </a:accent1>
      <a:accent2>
        <a:srgbClr val="E74011"/>
      </a:accent2>
      <a:accent3>
        <a:srgbClr val="4F2454"/>
      </a:accent3>
      <a:accent4>
        <a:srgbClr val="5D656C"/>
      </a:accent4>
      <a:accent5>
        <a:srgbClr val="3F3F3F"/>
      </a:accent5>
      <a:accent6>
        <a:srgbClr val="BCC1C5"/>
      </a:accent6>
      <a:hlink>
        <a:srgbClr val="000000"/>
      </a:hlink>
      <a:folHlink>
        <a:srgbClr val="000000"/>
      </a:folHlink>
    </a:clrScheme>
    <a:fontScheme name="ATESTE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2225">
          <a:solidFill>
            <a:srgbClr val="999B90"/>
          </a:solidFill>
        </a:ln>
      </a:spPr>
      <a:bodyPr wrap="square" lIns="90000" tIns="90000" rIns="90000" bIns="9000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120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raClrSchemeLst>
    <a:extraClrScheme>
      <a:clrScheme name="ATESTEO">
        <a:dk1>
          <a:srgbClr val="000000"/>
        </a:dk1>
        <a:lt1>
          <a:srgbClr val="FFFFFF"/>
        </a:lt1>
        <a:dk2>
          <a:srgbClr val="008784"/>
        </a:dk2>
        <a:lt2>
          <a:srgbClr val="5D656C"/>
        </a:lt2>
        <a:accent1>
          <a:srgbClr val="008784"/>
        </a:accent1>
        <a:accent2>
          <a:srgbClr val="E74011"/>
        </a:accent2>
        <a:accent3>
          <a:srgbClr val="4F2454"/>
        </a:accent3>
        <a:accent4>
          <a:srgbClr val="5D656C"/>
        </a:accent4>
        <a:accent5>
          <a:srgbClr val="3F3F3F"/>
        </a:accent5>
        <a:accent6>
          <a:srgbClr val="BCC1C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TESTEO_PowerPoint-Master_CN_2016-04-12.potx" id="{EB3C7BE1-623E-4066-B84F-33A1B1FF5F15}" vid="{50C2816C-8919-412D-B8C7-B614053E5E2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ATESTEO_PowerPoint-Master_CN_2016</Template>
  <TotalTime>57439</TotalTime>
  <Words>489</Words>
  <Application>Microsoft Office PowerPoint</Application>
  <PresentationFormat>宽屏</PresentationFormat>
  <Paragraphs>64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quote-cjk-patch</vt:lpstr>
      <vt:lpstr>等线</vt:lpstr>
      <vt:lpstr>汉仪旗黑-55简</vt:lpstr>
      <vt:lpstr>思源黑体 CN</vt:lpstr>
      <vt:lpstr>宋体</vt:lpstr>
      <vt:lpstr>微软雅黑</vt:lpstr>
      <vt:lpstr>微软雅黑</vt:lpstr>
      <vt:lpstr>Arial</vt:lpstr>
      <vt:lpstr>Calibri</vt:lpstr>
      <vt:lpstr>Castellar</vt:lpstr>
      <vt:lpstr>Symbol</vt:lpstr>
      <vt:lpstr>Wingdings</vt:lpstr>
      <vt:lpstr>2_ATESTEO_PowerPoint-Master_CN_2016</vt:lpstr>
      <vt:lpstr>吉利前装动力域T-BOX方案</vt:lpstr>
      <vt:lpstr>PowerPoint 演示文稿</vt:lpstr>
      <vt:lpstr>方案概述</vt:lpstr>
      <vt:lpstr>方案包含模块</vt:lpstr>
      <vt:lpstr>方案全景图</vt:lpstr>
      <vt:lpstr>PowerPoint 演示文稿</vt:lpstr>
      <vt:lpstr>硬件原理图</vt:lpstr>
      <vt:lpstr>PowerPoint 演示文稿</vt:lpstr>
      <vt:lpstr>云平台特点</vt:lpstr>
      <vt:lpstr>XCP配置示例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wangk</dc:creator>
  <cp:lastModifiedBy>linux3</cp:lastModifiedBy>
  <cp:revision>3491</cp:revision>
  <cp:lastPrinted>2024-08-13T05:38:20Z</cp:lastPrinted>
  <dcterms:created xsi:type="dcterms:W3CDTF">2016-07-01T02:26:38Z</dcterms:created>
  <dcterms:modified xsi:type="dcterms:W3CDTF">2026-01-22T07:55:18Z</dcterms:modified>
</cp:coreProperties>
</file>